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6"/>
  </p:notesMasterIdLst>
  <p:sldIdLst>
    <p:sldId id="263" r:id="rId2"/>
    <p:sldId id="264" r:id="rId3"/>
    <p:sldId id="273" r:id="rId4"/>
    <p:sldId id="288" r:id="rId5"/>
    <p:sldId id="293" r:id="rId6"/>
    <p:sldId id="289" r:id="rId7"/>
    <p:sldId id="290" r:id="rId8"/>
    <p:sldId id="291" r:id="rId9"/>
    <p:sldId id="292" r:id="rId10"/>
    <p:sldId id="294" r:id="rId11"/>
    <p:sldId id="295" r:id="rId12"/>
    <p:sldId id="297" r:id="rId13"/>
    <p:sldId id="298" r:id="rId14"/>
    <p:sldId id="296" r:id="rId15"/>
    <p:sldId id="300" r:id="rId16"/>
    <p:sldId id="299" r:id="rId17"/>
    <p:sldId id="301" r:id="rId18"/>
    <p:sldId id="302" r:id="rId19"/>
    <p:sldId id="303" r:id="rId20"/>
    <p:sldId id="304" r:id="rId21"/>
    <p:sldId id="305" r:id="rId22"/>
    <p:sldId id="306" r:id="rId23"/>
    <p:sldId id="307" r:id="rId24"/>
    <p:sldId id="286" r:id="rId25"/>
  </p:sldIdLst>
  <p:sldSz cx="12192000" cy="6858000"/>
  <p:notesSz cx="6858000" cy="9144000"/>
  <p:custDataLst>
    <p:tags r:id="rId27"/>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3F8E"/>
    <a:srgbClr val="7DCEE4"/>
    <a:srgbClr val="F9D3BA"/>
    <a:srgbClr val="F71E76"/>
    <a:srgbClr val="101125"/>
    <a:srgbClr val="69EAF4"/>
    <a:srgbClr val="F890BC"/>
    <a:srgbClr val="FB9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41" autoAdjust="0"/>
    <p:restoredTop sz="94660"/>
  </p:normalViewPr>
  <p:slideViewPr>
    <p:cSldViewPr snapToGrid="0" showGuides="1">
      <p:cViewPr>
        <p:scale>
          <a:sx n="66" d="100"/>
          <a:sy n="66" d="100"/>
        </p:scale>
        <p:origin x="-798" y="-18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AA72BF61-0637-4DC7-802D-4A850768DF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xmlns="" id="{4CE177C8-CD1A-4350-B0C0-A63AE733FE2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6581F25A-0EA2-41AE-8B01-30C6FEEE5179}" type="datetimeFigureOut">
              <a:rPr lang="zh-CN" altLang="en-US"/>
              <a:pPr>
                <a:defRPr/>
              </a:pPr>
              <a:t>2023/9/7</a:t>
            </a:fld>
            <a:endParaRPr lang="zh-CN" altLang="en-US"/>
          </a:p>
        </p:txBody>
      </p:sp>
      <p:sp>
        <p:nvSpPr>
          <p:cNvPr id="4" name="幻灯片图像占位符 3">
            <a:extLst>
              <a:ext uri="{FF2B5EF4-FFF2-40B4-BE49-F238E27FC236}">
                <a16:creationId xmlns:a16="http://schemas.microsoft.com/office/drawing/2014/main" xmlns="" id="{4FF7A840-EE31-4A12-9011-34CB77C0281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xmlns="" id="{07869FDA-779C-482E-8913-50BF2551119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xmlns="" id="{E744F5EF-FDA3-4F18-819D-B541EADB427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xmlns="" id="{FC6E062E-7FCF-4C73-8887-2D2F59988C1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B1596CED-4F83-4F1A-93FE-CF678813677D}" type="slidenum">
              <a:rPr lang="zh-CN" altLang="en-US"/>
              <a:pPr>
                <a:defRPr/>
              </a:pPr>
              <a:t>‹#›</a:t>
            </a:fld>
            <a:endParaRPr lang="zh-CN" altLang="en-US"/>
          </a:p>
        </p:txBody>
      </p:sp>
    </p:spTree>
    <p:extLst>
      <p:ext uri="{BB962C8B-B14F-4D97-AF65-F5344CB8AC3E}">
        <p14:creationId xmlns:p14="http://schemas.microsoft.com/office/powerpoint/2010/main" val="21750467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a:t>
            </a:fld>
            <a:endParaRPr lang="zh-CN" altLang="en-US"/>
          </a:p>
        </p:txBody>
      </p:sp>
    </p:spTree>
    <p:extLst>
      <p:ext uri="{BB962C8B-B14F-4D97-AF65-F5344CB8AC3E}">
        <p14:creationId xmlns:p14="http://schemas.microsoft.com/office/powerpoint/2010/main" val="247169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10</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11</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12</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13</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14</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15</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16</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17</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18</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19</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a:t>
            </a:fld>
            <a:endParaRPr lang="zh-CN" altLang="en-US"/>
          </a:p>
        </p:txBody>
      </p:sp>
    </p:spTree>
    <p:extLst>
      <p:ext uri="{BB962C8B-B14F-4D97-AF65-F5344CB8AC3E}">
        <p14:creationId xmlns:p14="http://schemas.microsoft.com/office/powerpoint/2010/main" val="187729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20</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21</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22</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23</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24</a:t>
            </a:fld>
            <a:endParaRPr lang="zh-CN" altLang="en-US"/>
          </a:p>
        </p:txBody>
      </p:sp>
    </p:spTree>
    <p:extLst>
      <p:ext uri="{BB962C8B-B14F-4D97-AF65-F5344CB8AC3E}">
        <p14:creationId xmlns:p14="http://schemas.microsoft.com/office/powerpoint/2010/main" val="195495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3</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4</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5</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6</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7</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8</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596CED-4F83-4F1A-93FE-CF678813677D}" type="slidenum">
              <a:rPr lang="zh-CN" altLang="en-US" smtClean="0"/>
              <a:pPr>
                <a:defRPr/>
              </a:pPr>
              <a:t>9</a:t>
            </a:fld>
            <a:endParaRPr lang="zh-CN" altLang="en-US"/>
          </a:p>
        </p:txBody>
      </p:sp>
    </p:spTree>
    <p:extLst>
      <p:ext uri="{BB962C8B-B14F-4D97-AF65-F5344CB8AC3E}">
        <p14:creationId xmlns:p14="http://schemas.microsoft.com/office/powerpoint/2010/main" val="2950150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F7BA7C32-7A98-4B39-AD8E-B753E63F7629}"/>
              </a:ext>
            </a:extLst>
          </p:cNvPr>
          <p:cNvSpPr/>
          <p:nvPr userDrawn="1"/>
        </p:nvSpPr>
        <p:spPr>
          <a:xfrm>
            <a:off x="0" y="0"/>
            <a:ext cx="12192000" cy="6858000"/>
          </a:xfrm>
          <a:prstGeom prst="rect">
            <a:avLst/>
          </a:pr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 name="图片 8">
            <a:extLst>
              <a:ext uri="{FF2B5EF4-FFF2-40B4-BE49-F238E27FC236}">
                <a16:creationId xmlns:a16="http://schemas.microsoft.com/office/drawing/2014/main" xmlns="" id="{FB1BDA36-A932-4758-BEAD-6D4DB9E05F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18498" r="9605" b="18498"/>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xmlns="" id="{96453631-561D-405C-8B81-F64CE1946921}"/>
              </a:ext>
            </a:extLst>
          </p:cNvPr>
          <p:cNvSpPr/>
          <p:nvPr userDrawn="1"/>
        </p:nvSpPr>
        <p:spPr>
          <a:xfrm>
            <a:off x="0" y="0"/>
            <a:ext cx="12192000" cy="6858000"/>
          </a:xfrm>
          <a:prstGeom prst="rect">
            <a:avLst/>
          </a:prstGeom>
          <a:solidFill>
            <a:srgbClr val="10112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76948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939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524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75E6AE02-6918-4D7F-9E96-6BF533D69843}"/>
              </a:ext>
            </a:extLst>
          </p:cNvPr>
          <p:cNvSpPr>
            <a:spLocks noGrp="1"/>
          </p:cNvSpPr>
          <p:nvPr>
            <p:ph type="pic" sz="quarter" idx="10"/>
          </p:nvPr>
        </p:nvSpPr>
        <p:spPr>
          <a:xfrm>
            <a:off x="2352675" y="2105025"/>
            <a:ext cx="2352675" cy="3536674"/>
          </a:xfrm>
          <a:custGeom>
            <a:avLst/>
            <a:gdLst>
              <a:gd name="connsiteX0" fmla="*/ 144478 w 2352675"/>
              <a:gd name="connsiteY0" fmla="*/ 0 h 3536674"/>
              <a:gd name="connsiteX1" fmla="*/ 2208197 w 2352675"/>
              <a:gd name="connsiteY1" fmla="*/ 0 h 3536674"/>
              <a:gd name="connsiteX2" fmla="*/ 2352675 w 2352675"/>
              <a:gd name="connsiteY2" fmla="*/ 144478 h 3536674"/>
              <a:gd name="connsiteX3" fmla="*/ 2352675 w 2352675"/>
              <a:gd name="connsiteY3" fmla="*/ 3392196 h 3536674"/>
              <a:gd name="connsiteX4" fmla="*/ 2208197 w 2352675"/>
              <a:gd name="connsiteY4" fmla="*/ 3536674 h 3536674"/>
              <a:gd name="connsiteX5" fmla="*/ 144478 w 2352675"/>
              <a:gd name="connsiteY5" fmla="*/ 3536674 h 3536674"/>
              <a:gd name="connsiteX6" fmla="*/ 0 w 2352675"/>
              <a:gd name="connsiteY6" fmla="*/ 3392196 h 3536674"/>
              <a:gd name="connsiteX7" fmla="*/ 0 w 2352675"/>
              <a:gd name="connsiteY7" fmla="*/ 144478 h 3536674"/>
              <a:gd name="connsiteX8" fmla="*/ 144478 w 2352675"/>
              <a:gd name="connsiteY8" fmla="*/ 0 h 353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675" h="3536674">
                <a:moveTo>
                  <a:pt x="144478" y="0"/>
                </a:moveTo>
                <a:lnTo>
                  <a:pt x="2208197" y="0"/>
                </a:lnTo>
                <a:cubicBezTo>
                  <a:pt x="2287990" y="0"/>
                  <a:pt x="2352675" y="64685"/>
                  <a:pt x="2352675" y="144478"/>
                </a:cubicBezTo>
                <a:lnTo>
                  <a:pt x="2352675" y="3392196"/>
                </a:lnTo>
                <a:cubicBezTo>
                  <a:pt x="2352675" y="3471989"/>
                  <a:pt x="2287990" y="3536674"/>
                  <a:pt x="2208197" y="3536674"/>
                </a:cubicBezTo>
                <a:lnTo>
                  <a:pt x="144478" y="3536674"/>
                </a:lnTo>
                <a:cubicBezTo>
                  <a:pt x="64685" y="3536674"/>
                  <a:pt x="0" y="3471989"/>
                  <a:pt x="0" y="3392196"/>
                </a:cubicBezTo>
                <a:lnTo>
                  <a:pt x="0" y="144478"/>
                </a:lnTo>
                <a:cubicBezTo>
                  <a:pt x="0" y="64685"/>
                  <a:pt x="64685" y="0"/>
                  <a:pt x="144478"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1260178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E228632D-AD3E-4D69-B135-48B6A8E04201}"/>
              </a:ext>
            </a:extLst>
          </p:cNvPr>
          <p:cNvSpPr>
            <a:spLocks noGrp="1"/>
          </p:cNvSpPr>
          <p:nvPr>
            <p:ph type="pic" sz="quarter" idx="10"/>
          </p:nvPr>
        </p:nvSpPr>
        <p:spPr>
          <a:xfrm>
            <a:off x="2228388" y="2593989"/>
            <a:ext cx="2203912" cy="2203912"/>
          </a:xfrm>
          <a:custGeom>
            <a:avLst/>
            <a:gdLst>
              <a:gd name="connsiteX0" fmla="*/ 1101956 w 2203912"/>
              <a:gd name="connsiteY0" fmla="*/ 0 h 2203912"/>
              <a:gd name="connsiteX1" fmla="*/ 2203912 w 2203912"/>
              <a:gd name="connsiteY1" fmla="*/ 1101956 h 2203912"/>
              <a:gd name="connsiteX2" fmla="*/ 1101956 w 2203912"/>
              <a:gd name="connsiteY2" fmla="*/ 2203912 h 2203912"/>
              <a:gd name="connsiteX3" fmla="*/ 0 w 2203912"/>
              <a:gd name="connsiteY3" fmla="*/ 1101956 h 2203912"/>
              <a:gd name="connsiteX4" fmla="*/ 1101956 w 2203912"/>
              <a:gd name="connsiteY4" fmla="*/ 0 h 2203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912" h="2203912">
                <a:moveTo>
                  <a:pt x="1101956" y="0"/>
                </a:moveTo>
                <a:cubicBezTo>
                  <a:pt x="1710549" y="0"/>
                  <a:pt x="2203912" y="493363"/>
                  <a:pt x="2203912" y="1101956"/>
                </a:cubicBezTo>
                <a:cubicBezTo>
                  <a:pt x="2203912" y="1710549"/>
                  <a:pt x="1710549" y="2203912"/>
                  <a:pt x="1101956" y="2203912"/>
                </a:cubicBezTo>
                <a:cubicBezTo>
                  <a:pt x="493363" y="2203912"/>
                  <a:pt x="0" y="1710549"/>
                  <a:pt x="0" y="1101956"/>
                </a:cubicBezTo>
                <a:cubicBezTo>
                  <a:pt x="0" y="493363"/>
                  <a:pt x="493363" y="0"/>
                  <a:pt x="1101956"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101002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xmlns="" id="{822B44A0-1D73-488B-AC3B-183D21D64D6F}"/>
              </a:ext>
            </a:extLst>
          </p:cNvPr>
          <p:cNvSpPr>
            <a:spLocks noGrp="1"/>
          </p:cNvSpPr>
          <p:nvPr>
            <p:ph type="pic" sz="quarter" idx="10"/>
          </p:nvPr>
        </p:nvSpPr>
        <p:spPr>
          <a:xfrm>
            <a:off x="1714501" y="2405764"/>
            <a:ext cx="2511424" cy="1601972"/>
          </a:xfrm>
          <a:custGeom>
            <a:avLst/>
            <a:gdLst>
              <a:gd name="connsiteX0" fmla="*/ 267001 w 2511424"/>
              <a:gd name="connsiteY0" fmla="*/ 0 h 1601972"/>
              <a:gd name="connsiteX1" fmla="*/ 2244423 w 2511424"/>
              <a:gd name="connsiteY1" fmla="*/ 0 h 1601972"/>
              <a:gd name="connsiteX2" fmla="*/ 2511424 w 2511424"/>
              <a:gd name="connsiteY2" fmla="*/ 267001 h 1601972"/>
              <a:gd name="connsiteX3" fmla="*/ 2511424 w 2511424"/>
              <a:gd name="connsiteY3" fmla="*/ 1334971 h 1601972"/>
              <a:gd name="connsiteX4" fmla="*/ 2244423 w 2511424"/>
              <a:gd name="connsiteY4" fmla="*/ 1601972 h 1601972"/>
              <a:gd name="connsiteX5" fmla="*/ 267001 w 2511424"/>
              <a:gd name="connsiteY5" fmla="*/ 1601972 h 1601972"/>
              <a:gd name="connsiteX6" fmla="*/ 0 w 2511424"/>
              <a:gd name="connsiteY6" fmla="*/ 1334971 h 1601972"/>
              <a:gd name="connsiteX7" fmla="*/ 0 w 2511424"/>
              <a:gd name="connsiteY7" fmla="*/ 267001 h 1601972"/>
              <a:gd name="connsiteX8" fmla="*/ 267001 w 2511424"/>
              <a:gd name="connsiteY8" fmla="*/ 0 h 1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1424" h="1601972">
                <a:moveTo>
                  <a:pt x="267001" y="0"/>
                </a:moveTo>
                <a:lnTo>
                  <a:pt x="2244423" y="0"/>
                </a:lnTo>
                <a:cubicBezTo>
                  <a:pt x="2391884" y="0"/>
                  <a:pt x="2511424" y="119540"/>
                  <a:pt x="2511424" y="267001"/>
                </a:cubicBezTo>
                <a:lnTo>
                  <a:pt x="2511424" y="1334971"/>
                </a:lnTo>
                <a:cubicBezTo>
                  <a:pt x="2511424" y="1482432"/>
                  <a:pt x="2391884" y="1601972"/>
                  <a:pt x="2244423" y="1601972"/>
                </a:cubicBezTo>
                <a:lnTo>
                  <a:pt x="267001" y="1601972"/>
                </a:lnTo>
                <a:cubicBezTo>
                  <a:pt x="119540" y="1601972"/>
                  <a:pt x="0" y="1482432"/>
                  <a:pt x="0" y="1334971"/>
                </a:cubicBezTo>
                <a:lnTo>
                  <a:pt x="0" y="267001"/>
                </a:lnTo>
                <a:cubicBezTo>
                  <a:pt x="0" y="119540"/>
                  <a:pt x="119540" y="0"/>
                  <a:pt x="267001" y="0"/>
                </a:cubicBezTo>
                <a:close/>
              </a:path>
            </a:pathLst>
          </a:custGeom>
        </p:spPr>
        <p:txBody>
          <a:bodyPr wrap="square">
            <a:noAutofit/>
          </a:bodyPr>
          <a:lstStyle/>
          <a:p>
            <a:pPr lvl="0"/>
            <a:endParaRPr lang="zh-CN" altLang="en-US" noProof="0"/>
          </a:p>
        </p:txBody>
      </p:sp>
      <p:sp>
        <p:nvSpPr>
          <p:cNvPr id="10" name="图片占位符 9">
            <a:extLst>
              <a:ext uri="{FF2B5EF4-FFF2-40B4-BE49-F238E27FC236}">
                <a16:creationId xmlns:a16="http://schemas.microsoft.com/office/drawing/2014/main" xmlns="" id="{7DAE11EC-67CF-4BCE-9028-5CD9F6FAF377}"/>
              </a:ext>
            </a:extLst>
          </p:cNvPr>
          <p:cNvSpPr>
            <a:spLocks noGrp="1"/>
          </p:cNvSpPr>
          <p:nvPr>
            <p:ph type="pic" sz="quarter" idx="11"/>
          </p:nvPr>
        </p:nvSpPr>
        <p:spPr>
          <a:xfrm>
            <a:off x="4840288" y="2405764"/>
            <a:ext cx="2511424" cy="1601972"/>
          </a:xfrm>
          <a:custGeom>
            <a:avLst/>
            <a:gdLst>
              <a:gd name="connsiteX0" fmla="*/ 267001 w 2511424"/>
              <a:gd name="connsiteY0" fmla="*/ 0 h 1601972"/>
              <a:gd name="connsiteX1" fmla="*/ 2244423 w 2511424"/>
              <a:gd name="connsiteY1" fmla="*/ 0 h 1601972"/>
              <a:gd name="connsiteX2" fmla="*/ 2511424 w 2511424"/>
              <a:gd name="connsiteY2" fmla="*/ 267001 h 1601972"/>
              <a:gd name="connsiteX3" fmla="*/ 2511424 w 2511424"/>
              <a:gd name="connsiteY3" fmla="*/ 1334971 h 1601972"/>
              <a:gd name="connsiteX4" fmla="*/ 2244423 w 2511424"/>
              <a:gd name="connsiteY4" fmla="*/ 1601972 h 1601972"/>
              <a:gd name="connsiteX5" fmla="*/ 267001 w 2511424"/>
              <a:gd name="connsiteY5" fmla="*/ 1601972 h 1601972"/>
              <a:gd name="connsiteX6" fmla="*/ 0 w 2511424"/>
              <a:gd name="connsiteY6" fmla="*/ 1334971 h 1601972"/>
              <a:gd name="connsiteX7" fmla="*/ 0 w 2511424"/>
              <a:gd name="connsiteY7" fmla="*/ 267001 h 1601972"/>
              <a:gd name="connsiteX8" fmla="*/ 267001 w 2511424"/>
              <a:gd name="connsiteY8" fmla="*/ 0 h 1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1424" h="1601972">
                <a:moveTo>
                  <a:pt x="267001" y="0"/>
                </a:moveTo>
                <a:lnTo>
                  <a:pt x="2244423" y="0"/>
                </a:lnTo>
                <a:cubicBezTo>
                  <a:pt x="2391884" y="0"/>
                  <a:pt x="2511424" y="119540"/>
                  <a:pt x="2511424" y="267001"/>
                </a:cubicBezTo>
                <a:lnTo>
                  <a:pt x="2511424" y="1334971"/>
                </a:lnTo>
                <a:cubicBezTo>
                  <a:pt x="2511424" y="1482432"/>
                  <a:pt x="2391884" y="1601972"/>
                  <a:pt x="2244423" y="1601972"/>
                </a:cubicBezTo>
                <a:lnTo>
                  <a:pt x="267001" y="1601972"/>
                </a:lnTo>
                <a:cubicBezTo>
                  <a:pt x="119540" y="1601972"/>
                  <a:pt x="0" y="1482432"/>
                  <a:pt x="0" y="1334971"/>
                </a:cubicBezTo>
                <a:lnTo>
                  <a:pt x="0" y="267001"/>
                </a:lnTo>
                <a:cubicBezTo>
                  <a:pt x="0" y="119540"/>
                  <a:pt x="119540" y="0"/>
                  <a:pt x="267001" y="0"/>
                </a:cubicBezTo>
                <a:close/>
              </a:path>
            </a:pathLst>
          </a:custGeom>
        </p:spPr>
        <p:txBody>
          <a:bodyPr wrap="square">
            <a:noAutofit/>
          </a:bodyPr>
          <a:lstStyle/>
          <a:p>
            <a:pPr lvl="0"/>
            <a:endParaRPr lang="zh-CN" altLang="en-US" noProof="0"/>
          </a:p>
        </p:txBody>
      </p:sp>
      <p:sp>
        <p:nvSpPr>
          <p:cNvPr id="11" name="图片占位符 10">
            <a:extLst>
              <a:ext uri="{FF2B5EF4-FFF2-40B4-BE49-F238E27FC236}">
                <a16:creationId xmlns:a16="http://schemas.microsoft.com/office/drawing/2014/main" xmlns="" id="{89781B00-0C41-495E-ADE3-70D769398856}"/>
              </a:ext>
            </a:extLst>
          </p:cNvPr>
          <p:cNvSpPr>
            <a:spLocks noGrp="1"/>
          </p:cNvSpPr>
          <p:nvPr>
            <p:ph type="pic" sz="quarter" idx="12"/>
          </p:nvPr>
        </p:nvSpPr>
        <p:spPr>
          <a:xfrm>
            <a:off x="7966075" y="2405764"/>
            <a:ext cx="2511424" cy="1601972"/>
          </a:xfrm>
          <a:custGeom>
            <a:avLst/>
            <a:gdLst>
              <a:gd name="connsiteX0" fmla="*/ 267001 w 2511424"/>
              <a:gd name="connsiteY0" fmla="*/ 0 h 1601972"/>
              <a:gd name="connsiteX1" fmla="*/ 2244423 w 2511424"/>
              <a:gd name="connsiteY1" fmla="*/ 0 h 1601972"/>
              <a:gd name="connsiteX2" fmla="*/ 2511424 w 2511424"/>
              <a:gd name="connsiteY2" fmla="*/ 267001 h 1601972"/>
              <a:gd name="connsiteX3" fmla="*/ 2511424 w 2511424"/>
              <a:gd name="connsiteY3" fmla="*/ 1334971 h 1601972"/>
              <a:gd name="connsiteX4" fmla="*/ 2244423 w 2511424"/>
              <a:gd name="connsiteY4" fmla="*/ 1601972 h 1601972"/>
              <a:gd name="connsiteX5" fmla="*/ 267001 w 2511424"/>
              <a:gd name="connsiteY5" fmla="*/ 1601972 h 1601972"/>
              <a:gd name="connsiteX6" fmla="*/ 0 w 2511424"/>
              <a:gd name="connsiteY6" fmla="*/ 1334971 h 1601972"/>
              <a:gd name="connsiteX7" fmla="*/ 0 w 2511424"/>
              <a:gd name="connsiteY7" fmla="*/ 267001 h 1601972"/>
              <a:gd name="connsiteX8" fmla="*/ 267001 w 2511424"/>
              <a:gd name="connsiteY8" fmla="*/ 0 h 1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1424" h="1601972">
                <a:moveTo>
                  <a:pt x="267001" y="0"/>
                </a:moveTo>
                <a:lnTo>
                  <a:pt x="2244423" y="0"/>
                </a:lnTo>
                <a:cubicBezTo>
                  <a:pt x="2391884" y="0"/>
                  <a:pt x="2511424" y="119540"/>
                  <a:pt x="2511424" y="267001"/>
                </a:cubicBezTo>
                <a:lnTo>
                  <a:pt x="2511424" y="1334971"/>
                </a:lnTo>
                <a:cubicBezTo>
                  <a:pt x="2511424" y="1482432"/>
                  <a:pt x="2391884" y="1601972"/>
                  <a:pt x="2244423" y="1601972"/>
                </a:cubicBezTo>
                <a:lnTo>
                  <a:pt x="267001" y="1601972"/>
                </a:lnTo>
                <a:cubicBezTo>
                  <a:pt x="119540" y="1601972"/>
                  <a:pt x="0" y="1482432"/>
                  <a:pt x="0" y="1334971"/>
                </a:cubicBezTo>
                <a:lnTo>
                  <a:pt x="0" y="267001"/>
                </a:lnTo>
                <a:cubicBezTo>
                  <a:pt x="0" y="119540"/>
                  <a:pt x="119540" y="0"/>
                  <a:pt x="267001"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969422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5" name="图片占位符 14">
            <a:extLst>
              <a:ext uri="{FF2B5EF4-FFF2-40B4-BE49-F238E27FC236}">
                <a16:creationId xmlns:a16="http://schemas.microsoft.com/office/drawing/2014/main" xmlns="" id="{C6158361-6F36-4DDE-AF24-C3A13C3949FE}"/>
              </a:ext>
            </a:extLst>
          </p:cNvPr>
          <p:cNvSpPr>
            <a:spLocks noGrp="1"/>
          </p:cNvSpPr>
          <p:nvPr>
            <p:ph type="pic" sz="quarter" idx="10"/>
          </p:nvPr>
        </p:nvSpPr>
        <p:spPr>
          <a:xfrm>
            <a:off x="1762125" y="2260333"/>
            <a:ext cx="2145758" cy="2477469"/>
          </a:xfrm>
          <a:custGeom>
            <a:avLst/>
            <a:gdLst>
              <a:gd name="connsiteX0" fmla="*/ 194878 w 2145758"/>
              <a:gd name="connsiteY0" fmla="*/ 0 h 2477469"/>
              <a:gd name="connsiteX1" fmla="*/ 1950880 w 2145758"/>
              <a:gd name="connsiteY1" fmla="*/ 0 h 2477469"/>
              <a:gd name="connsiteX2" fmla="*/ 2145758 w 2145758"/>
              <a:gd name="connsiteY2" fmla="*/ 194878 h 2477469"/>
              <a:gd name="connsiteX3" fmla="*/ 2145758 w 2145758"/>
              <a:gd name="connsiteY3" fmla="*/ 2282591 h 2477469"/>
              <a:gd name="connsiteX4" fmla="*/ 1950880 w 2145758"/>
              <a:gd name="connsiteY4" fmla="*/ 2477469 h 2477469"/>
              <a:gd name="connsiteX5" fmla="*/ 194878 w 2145758"/>
              <a:gd name="connsiteY5" fmla="*/ 2477469 h 2477469"/>
              <a:gd name="connsiteX6" fmla="*/ 0 w 2145758"/>
              <a:gd name="connsiteY6" fmla="*/ 2282591 h 2477469"/>
              <a:gd name="connsiteX7" fmla="*/ 0 w 2145758"/>
              <a:gd name="connsiteY7" fmla="*/ 194878 h 2477469"/>
              <a:gd name="connsiteX8" fmla="*/ 194878 w 2145758"/>
              <a:gd name="connsiteY8" fmla="*/ 0 h 247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58" h="2477469">
                <a:moveTo>
                  <a:pt x="194878" y="0"/>
                </a:moveTo>
                <a:lnTo>
                  <a:pt x="1950880" y="0"/>
                </a:lnTo>
                <a:cubicBezTo>
                  <a:pt x="2058508" y="0"/>
                  <a:pt x="2145758" y="87250"/>
                  <a:pt x="2145758" y="194878"/>
                </a:cubicBezTo>
                <a:lnTo>
                  <a:pt x="2145758" y="2282591"/>
                </a:lnTo>
                <a:cubicBezTo>
                  <a:pt x="2145758" y="2390219"/>
                  <a:pt x="2058508" y="2477469"/>
                  <a:pt x="1950880" y="2477469"/>
                </a:cubicBezTo>
                <a:lnTo>
                  <a:pt x="194878" y="2477469"/>
                </a:lnTo>
                <a:cubicBezTo>
                  <a:pt x="87250" y="2477469"/>
                  <a:pt x="0" y="2390219"/>
                  <a:pt x="0" y="2282591"/>
                </a:cubicBezTo>
                <a:lnTo>
                  <a:pt x="0" y="194878"/>
                </a:lnTo>
                <a:cubicBezTo>
                  <a:pt x="0" y="87250"/>
                  <a:pt x="87250" y="0"/>
                  <a:pt x="194878" y="0"/>
                </a:cubicBezTo>
                <a:close/>
              </a:path>
            </a:pathLst>
          </a:custGeom>
          <a:solidFill>
            <a:schemeClr val="bg1"/>
          </a:solidFill>
          <a:ln>
            <a:noFill/>
          </a:ln>
          <a:scene3d>
            <a:camera prst="perspectiveContrastingLeftFacing"/>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lvl="0"/>
            <a:endParaRPr lang="zh-CN" altLang="en-US" noProof="0"/>
          </a:p>
        </p:txBody>
      </p:sp>
      <p:sp>
        <p:nvSpPr>
          <p:cNvPr id="16" name="图片占位符 15">
            <a:extLst>
              <a:ext uri="{FF2B5EF4-FFF2-40B4-BE49-F238E27FC236}">
                <a16:creationId xmlns:a16="http://schemas.microsoft.com/office/drawing/2014/main" xmlns="" id="{7B7F621F-6F44-4226-9097-8A6BF8F80800}"/>
              </a:ext>
            </a:extLst>
          </p:cNvPr>
          <p:cNvSpPr>
            <a:spLocks noGrp="1"/>
          </p:cNvSpPr>
          <p:nvPr>
            <p:ph type="pic" sz="quarter" idx="11"/>
          </p:nvPr>
        </p:nvSpPr>
        <p:spPr>
          <a:xfrm>
            <a:off x="3936122" y="2590800"/>
            <a:ext cx="2145758" cy="2147002"/>
          </a:xfrm>
          <a:custGeom>
            <a:avLst/>
            <a:gdLst>
              <a:gd name="connsiteX0" fmla="*/ 194878 w 2145758"/>
              <a:gd name="connsiteY0" fmla="*/ 0 h 2147002"/>
              <a:gd name="connsiteX1" fmla="*/ 1950880 w 2145758"/>
              <a:gd name="connsiteY1" fmla="*/ 0 h 2147002"/>
              <a:gd name="connsiteX2" fmla="*/ 2145758 w 2145758"/>
              <a:gd name="connsiteY2" fmla="*/ 194878 h 2147002"/>
              <a:gd name="connsiteX3" fmla="*/ 2145758 w 2145758"/>
              <a:gd name="connsiteY3" fmla="*/ 1952124 h 2147002"/>
              <a:gd name="connsiteX4" fmla="*/ 1950880 w 2145758"/>
              <a:gd name="connsiteY4" fmla="*/ 2147002 h 2147002"/>
              <a:gd name="connsiteX5" fmla="*/ 194878 w 2145758"/>
              <a:gd name="connsiteY5" fmla="*/ 2147002 h 2147002"/>
              <a:gd name="connsiteX6" fmla="*/ 0 w 2145758"/>
              <a:gd name="connsiteY6" fmla="*/ 1952124 h 2147002"/>
              <a:gd name="connsiteX7" fmla="*/ 0 w 2145758"/>
              <a:gd name="connsiteY7" fmla="*/ 194878 h 2147002"/>
              <a:gd name="connsiteX8" fmla="*/ 194878 w 2145758"/>
              <a:gd name="connsiteY8" fmla="*/ 0 h 214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58" h="2147002">
                <a:moveTo>
                  <a:pt x="194878" y="0"/>
                </a:moveTo>
                <a:lnTo>
                  <a:pt x="1950880" y="0"/>
                </a:lnTo>
                <a:cubicBezTo>
                  <a:pt x="2058508" y="0"/>
                  <a:pt x="2145758" y="87250"/>
                  <a:pt x="2145758" y="194878"/>
                </a:cubicBezTo>
                <a:lnTo>
                  <a:pt x="2145758" y="1952124"/>
                </a:lnTo>
                <a:cubicBezTo>
                  <a:pt x="2145758" y="2059752"/>
                  <a:pt x="2058508" y="2147002"/>
                  <a:pt x="1950880" y="2147002"/>
                </a:cubicBezTo>
                <a:lnTo>
                  <a:pt x="194878" y="2147002"/>
                </a:lnTo>
                <a:cubicBezTo>
                  <a:pt x="87250" y="2147002"/>
                  <a:pt x="0" y="2059752"/>
                  <a:pt x="0" y="1952124"/>
                </a:cubicBezTo>
                <a:lnTo>
                  <a:pt x="0" y="194878"/>
                </a:lnTo>
                <a:cubicBezTo>
                  <a:pt x="0" y="87250"/>
                  <a:pt x="87250" y="0"/>
                  <a:pt x="194878" y="0"/>
                </a:cubicBezTo>
                <a:close/>
              </a:path>
            </a:pathLst>
          </a:custGeom>
          <a:solidFill>
            <a:schemeClr val="bg1"/>
          </a:solidFill>
          <a:ln>
            <a:noFill/>
          </a:ln>
          <a:scene3d>
            <a:camera prst="perspectiveContrastingRightFacing"/>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lvl="0"/>
            <a:endParaRPr lang="zh-CN" altLang="en-US" noProof="0"/>
          </a:p>
        </p:txBody>
      </p:sp>
      <p:sp>
        <p:nvSpPr>
          <p:cNvPr id="17" name="图片占位符 16">
            <a:extLst>
              <a:ext uri="{FF2B5EF4-FFF2-40B4-BE49-F238E27FC236}">
                <a16:creationId xmlns:a16="http://schemas.microsoft.com/office/drawing/2014/main" xmlns="" id="{5369AC8F-8E54-4A0F-BEAA-F74BB4242B1A}"/>
              </a:ext>
            </a:extLst>
          </p:cNvPr>
          <p:cNvSpPr>
            <a:spLocks noGrp="1"/>
          </p:cNvSpPr>
          <p:nvPr>
            <p:ph type="pic" sz="quarter" idx="12"/>
          </p:nvPr>
        </p:nvSpPr>
        <p:spPr>
          <a:xfrm>
            <a:off x="6110120" y="2260333"/>
            <a:ext cx="2145758" cy="2477469"/>
          </a:xfrm>
          <a:custGeom>
            <a:avLst/>
            <a:gdLst>
              <a:gd name="connsiteX0" fmla="*/ 194878 w 2145758"/>
              <a:gd name="connsiteY0" fmla="*/ 0 h 2477469"/>
              <a:gd name="connsiteX1" fmla="*/ 1950880 w 2145758"/>
              <a:gd name="connsiteY1" fmla="*/ 0 h 2477469"/>
              <a:gd name="connsiteX2" fmla="*/ 2145758 w 2145758"/>
              <a:gd name="connsiteY2" fmla="*/ 194878 h 2477469"/>
              <a:gd name="connsiteX3" fmla="*/ 2145758 w 2145758"/>
              <a:gd name="connsiteY3" fmla="*/ 2282591 h 2477469"/>
              <a:gd name="connsiteX4" fmla="*/ 1950880 w 2145758"/>
              <a:gd name="connsiteY4" fmla="*/ 2477469 h 2477469"/>
              <a:gd name="connsiteX5" fmla="*/ 194878 w 2145758"/>
              <a:gd name="connsiteY5" fmla="*/ 2477469 h 2477469"/>
              <a:gd name="connsiteX6" fmla="*/ 0 w 2145758"/>
              <a:gd name="connsiteY6" fmla="*/ 2282591 h 2477469"/>
              <a:gd name="connsiteX7" fmla="*/ 0 w 2145758"/>
              <a:gd name="connsiteY7" fmla="*/ 194878 h 2477469"/>
              <a:gd name="connsiteX8" fmla="*/ 194878 w 2145758"/>
              <a:gd name="connsiteY8" fmla="*/ 0 h 247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58" h="2477469">
                <a:moveTo>
                  <a:pt x="194878" y="0"/>
                </a:moveTo>
                <a:lnTo>
                  <a:pt x="1950880" y="0"/>
                </a:lnTo>
                <a:cubicBezTo>
                  <a:pt x="2058508" y="0"/>
                  <a:pt x="2145758" y="87250"/>
                  <a:pt x="2145758" y="194878"/>
                </a:cubicBezTo>
                <a:lnTo>
                  <a:pt x="2145758" y="2282591"/>
                </a:lnTo>
                <a:cubicBezTo>
                  <a:pt x="2145758" y="2390219"/>
                  <a:pt x="2058508" y="2477469"/>
                  <a:pt x="1950880" y="2477469"/>
                </a:cubicBezTo>
                <a:lnTo>
                  <a:pt x="194878" y="2477469"/>
                </a:lnTo>
                <a:cubicBezTo>
                  <a:pt x="87250" y="2477469"/>
                  <a:pt x="0" y="2390219"/>
                  <a:pt x="0" y="2282591"/>
                </a:cubicBezTo>
                <a:lnTo>
                  <a:pt x="0" y="194878"/>
                </a:lnTo>
                <a:cubicBezTo>
                  <a:pt x="0" y="87250"/>
                  <a:pt x="87250" y="0"/>
                  <a:pt x="194878" y="0"/>
                </a:cubicBezTo>
                <a:close/>
              </a:path>
            </a:pathLst>
          </a:custGeom>
          <a:solidFill>
            <a:schemeClr val="bg1"/>
          </a:solidFill>
          <a:ln>
            <a:noFill/>
          </a:ln>
          <a:scene3d>
            <a:camera prst="perspectiveContrastingLeftFacing"/>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lvl="0"/>
            <a:endParaRPr lang="zh-CN" altLang="en-US" noProof="0"/>
          </a:p>
        </p:txBody>
      </p:sp>
      <p:sp>
        <p:nvSpPr>
          <p:cNvPr id="18" name="图片占位符 17">
            <a:extLst>
              <a:ext uri="{FF2B5EF4-FFF2-40B4-BE49-F238E27FC236}">
                <a16:creationId xmlns:a16="http://schemas.microsoft.com/office/drawing/2014/main" xmlns="" id="{E10B7844-6E13-4B11-A3A2-CC5401F1467F}"/>
              </a:ext>
            </a:extLst>
          </p:cNvPr>
          <p:cNvSpPr>
            <a:spLocks noGrp="1"/>
          </p:cNvSpPr>
          <p:nvPr>
            <p:ph type="pic" sz="quarter" idx="13"/>
          </p:nvPr>
        </p:nvSpPr>
        <p:spPr>
          <a:xfrm>
            <a:off x="8284118" y="2590800"/>
            <a:ext cx="2145758" cy="2147002"/>
          </a:xfrm>
          <a:custGeom>
            <a:avLst/>
            <a:gdLst>
              <a:gd name="connsiteX0" fmla="*/ 194878 w 2145758"/>
              <a:gd name="connsiteY0" fmla="*/ 0 h 2147002"/>
              <a:gd name="connsiteX1" fmla="*/ 1950880 w 2145758"/>
              <a:gd name="connsiteY1" fmla="*/ 0 h 2147002"/>
              <a:gd name="connsiteX2" fmla="*/ 2145758 w 2145758"/>
              <a:gd name="connsiteY2" fmla="*/ 194878 h 2147002"/>
              <a:gd name="connsiteX3" fmla="*/ 2145758 w 2145758"/>
              <a:gd name="connsiteY3" fmla="*/ 1952124 h 2147002"/>
              <a:gd name="connsiteX4" fmla="*/ 1950880 w 2145758"/>
              <a:gd name="connsiteY4" fmla="*/ 2147002 h 2147002"/>
              <a:gd name="connsiteX5" fmla="*/ 194878 w 2145758"/>
              <a:gd name="connsiteY5" fmla="*/ 2147002 h 2147002"/>
              <a:gd name="connsiteX6" fmla="*/ 0 w 2145758"/>
              <a:gd name="connsiteY6" fmla="*/ 1952124 h 2147002"/>
              <a:gd name="connsiteX7" fmla="*/ 0 w 2145758"/>
              <a:gd name="connsiteY7" fmla="*/ 194878 h 2147002"/>
              <a:gd name="connsiteX8" fmla="*/ 194878 w 2145758"/>
              <a:gd name="connsiteY8" fmla="*/ 0 h 214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58" h="2147002">
                <a:moveTo>
                  <a:pt x="194878" y="0"/>
                </a:moveTo>
                <a:lnTo>
                  <a:pt x="1950880" y="0"/>
                </a:lnTo>
                <a:cubicBezTo>
                  <a:pt x="2058508" y="0"/>
                  <a:pt x="2145758" y="87250"/>
                  <a:pt x="2145758" y="194878"/>
                </a:cubicBezTo>
                <a:lnTo>
                  <a:pt x="2145758" y="1952124"/>
                </a:lnTo>
                <a:cubicBezTo>
                  <a:pt x="2145758" y="2059752"/>
                  <a:pt x="2058508" y="2147002"/>
                  <a:pt x="1950880" y="2147002"/>
                </a:cubicBezTo>
                <a:lnTo>
                  <a:pt x="194878" y="2147002"/>
                </a:lnTo>
                <a:cubicBezTo>
                  <a:pt x="87250" y="2147002"/>
                  <a:pt x="0" y="2059752"/>
                  <a:pt x="0" y="1952124"/>
                </a:cubicBezTo>
                <a:lnTo>
                  <a:pt x="0" y="194878"/>
                </a:lnTo>
                <a:cubicBezTo>
                  <a:pt x="0" y="87250"/>
                  <a:pt x="87250" y="0"/>
                  <a:pt x="194878" y="0"/>
                </a:cubicBezTo>
                <a:close/>
              </a:path>
            </a:pathLst>
          </a:custGeom>
          <a:solidFill>
            <a:schemeClr val="bg1"/>
          </a:solidFill>
          <a:ln>
            <a:noFill/>
          </a:ln>
          <a:scene3d>
            <a:camera prst="perspectiveContrastingRightFacing"/>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lvl="0"/>
            <a:endParaRPr lang="zh-CN" altLang="en-US" noProof="0"/>
          </a:p>
        </p:txBody>
      </p:sp>
    </p:spTree>
    <p:extLst>
      <p:ext uri="{BB962C8B-B14F-4D97-AF65-F5344CB8AC3E}">
        <p14:creationId xmlns:p14="http://schemas.microsoft.com/office/powerpoint/2010/main" val="227945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81B437D8-E9AE-4F17-9D09-2DF4A7549FC3}"/>
              </a:ext>
            </a:extLst>
          </p:cNvPr>
          <p:cNvSpPr>
            <a:spLocks noGrp="1"/>
          </p:cNvSpPr>
          <p:nvPr>
            <p:ph type="pic" sz="quarter" idx="10"/>
          </p:nvPr>
        </p:nvSpPr>
        <p:spPr>
          <a:xfrm>
            <a:off x="1628776" y="1989138"/>
            <a:ext cx="8934448" cy="2382837"/>
          </a:xfrm>
          <a:custGeom>
            <a:avLst/>
            <a:gdLst>
              <a:gd name="connsiteX0" fmla="*/ 116211 w 8934448"/>
              <a:gd name="connsiteY0" fmla="*/ 0 h 2382837"/>
              <a:gd name="connsiteX1" fmla="*/ 8818237 w 8934448"/>
              <a:gd name="connsiteY1" fmla="*/ 0 h 2382837"/>
              <a:gd name="connsiteX2" fmla="*/ 8934448 w 8934448"/>
              <a:gd name="connsiteY2" fmla="*/ 116211 h 2382837"/>
              <a:gd name="connsiteX3" fmla="*/ 8934448 w 8934448"/>
              <a:gd name="connsiteY3" fmla="*/ 2266626 h 2382837"/>
              <a:gd name="connsiteX4" fmla="*/ 8818237 w 8934448"/>
              <a:gd name="connsiteY4" fmla="*/ 2382837 h 2382837"/>
              <a:gd name="connsiteX5" fmla="*/ 116211 w 8934448"/>
              <a:gd name="connsiteY5" fmla="*/ 2382837 h 2382837"/>
              <a:gd name="connsiteX6" fmla="*/ 0 w 8934448"/>
              <a:gd name="connsiteY6" fmla="*/ 2266626 h 2382837"/>
              <a:gd name="connsiteX7" fmla="*/ 0 w 8934448"/>
              <a:gd name="connsiteY7" fmla="*/ 116211 h 2382837"/>
              <a:gd name="connsiteX8" fmla="*/ 116211 w 8934448"/>
              <a:gd name="connsiteY8" fmla="*/ 0 h 238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4448" h="2382837">
                <a:moveTo>
                  <a:pt x="116211" y="0"/>
                </a:moveTo>
                <a:lnTo>
                  <a:pt x="8818237" y="0"/>
                </a:lnTo>
                <a:cubicBezTo>
                  <a:pt x="8882419" y="0"/>
                  <a:pt x="8934448" y="52029"/>
                  <a:pt x="8934448" y="116211"/>
                </a:cubicBezTo>
                <a:lnTo>
                  <a:pt x="8934448" y="2266626"/>
                </a:lnTo>
                <a:cubicBezTo>
                  <a:pt x="8934448" y="2330808"/>
                  <a:pt x="8882419" y="2382837"/>
                  <a:pt x="8818237" y="2382837"/>
                </a:cubicBezTo>
                <a:lnTo>
                  <a:pt x="116211" y="2382837"/>
                </a:lnTo>
                <a:cubicBezTo>
                  <a:pt x="52029" y="2382837"/>
                  <a:pt x="0" y="2330808"/>
                  <a:pt x="0" y="2266626"/>
                </a:cubicBezTo>
                <a:lnTo>
                  <a:pt x="0" y="116211"/>
                </a:lnTo>
                <a:cubicBezTo>
                  <a:pt x="0" y="52029"/>
                  <a:pt x="52029" y="0"/>
                  <a:pt x="116211"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119279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xmlns="" id="{783E77A7-977C-4697-A82F-7E84E04D08DE}"/>
              </a:ext>
            </a:extLst>
          </p:cNvPr>
          <p:cNvSpPr>
            <a:spLocks noGrp="1"/>
          </p:cNvSpPr>
          <p:nvPr>
            <p:ph type="pic" sz="quarter" idx="10"/>
          </p:nvPr>
        </p:nvSpPr>
        <p:spPr>
          <a:xfrm>
            <a:off x="7692753" y="2397458"/>
            <a:ext cx="1520322" cy="1446613"/>
          </a:xfrm>
          <a:custGeom>
            <a:avLst/>
            <a:gdLst>
              <a:gd name="connsiteX0" fmla="*/ 744903 w 1520322"/>
              <a:gd name="connsiteY0" fmla="*/ 2 h 1446613"/>
              <a:gd name="connsiteX1" fmla="*/ 1505653 w 1520322"/>
              <a:gd name="connsiteY1" fmla="*/ 1289969 h 1446613"/>
              <a:gd name="connsiteX2" fmla="*/ 17229 w 1520322"/>
              <a:gd name="connsiteY2" fmla="*/ 1281700 h 1446613"/>
              <a:gd name="connsiteX3" fmla="*/ 744903 w 1520322"/>
              <a:gd name="connsiteY3" fmla="*/ 2 h 1446613"/>
            </a:gdLst>
            <a:ahLst/>
            <a:cxnLst>
              <a:cxn ang="0">
                <a:pos x="connsiteX0" y="connsiteY0"/>
              </a:cxn>
              <a:cxn ang="0">
                <a:pos x="connsiteX1" y="connsiteY1"/>
              </a:cxn>
              <a:cxn ang="0">
                <a:pos x="connsiteX2" y="connsiteY2"/>
              </a:cxn>
              <a:cxn ang="0">
                <a:pos x="connsiteX3" y="connsiteY3"/>
              </a:cxn>
            </a:cxnLst>
            <a:rect l="l" t="t" r="r" b="b"/>
            <a:pathLst>
              <a:path w="1520322" h="1446613">
                <a:moveTo>
                  <a:pt x="744903" y="2"/>
                </a:moveTo>
                <a:cubicBezTo>
                  <a:pt x="992973" y="1380"/>
                  <a:pt x="1624176" y="1076353"/>
                  <a:pt x="1505653" y="1289969"/>
                </a:cubicBezTo>
                <a:cubicBezTo>
                  <a:pt x="1387130" y="1503585"/>
                  <a:pt x="144020" y="1496694"/>
                  <a:pt x="17229" y="1281700"/>
                </a:cubicBezTo>
                <a:cubicBezTo>
                  <a:pt x="-109563" y="1066705"/>
                  <a:pt x="496832" y="-1376"/>
                  <a:pt x="744903" y="2"/>
                </a:cubicBezTo>
                <a:close/>
              </a:path>
            </a:pathLst>
          </a:custGeom>
        </p:spPr>
        <p:txBody>
          <a:bodyPr wrap="square">
            <a:noAutofit/>
          </a:bodyPr>
          <a:lstStyle/>
          <a:p>
            <a:pPr lvl="0"/>
            <a:endParaRPr lang="zh-CN" altLang="en-US" noProof="0"/>
          </a:p>
        </p:txBody>
      </p:sp>
      <p:sp>
        <p:nvSpPr>
          <p:cNvPr id="10" name="图片占位符 9">
            <a:extLst>
              <a:ext uri="{FF2B5EF4-FFF2-40B4-BE49-F238E27FC236}">
                <a16:creationId xmlns:a16="http://schemas.microsoft.com/office/drawing/2014/main" xmlns="" id="{60D56261-47C2-45A6-9AC8-5EB12A83B7EE}"/>
              </a:ext>
            </a:extLst>
          </p:cNvPr>
          <p:cNvSpPr>
            <a:spLocks noGrp="1"/>
          </p:cNvSpPr>
          <p:nvPr>
            <p:ph type="pic" sz="quarter" idx="11"/>
          </p:nvPr>
        </p:nvSpPr>
        <p:spPr>
          <a:xfrm>
            <a:off x="6801247" y="3927925"/>
            <a:ext cx="1520322" cy="1446613"/>
          </a:xfrm>
          <a:custGeom>
            <a:avLst/>
            <a:gdLst>
              <a:gd name="connsiteX0" fmla="*/ 744903 w 1520322"/>
              <a:gd name="connsiteY0" fmla="*/ 2 h 1446613"/>
              <a:gd name="connsiteX1" fmla="*/ 1505653 w 1520322"/>
              <a:gd name="connsiteY1" fmla="*/ 1289969 h 1446613"/>
              <a:gd name="connsiteX2" fmla="*/ 17229 w 1520322"/>
              <a:gd name="connsiteY2" fmla="*/ 1281700 h 1446613"/>
              <a:gd name="connsiteX3" fmla="*/ 744903 w 1520322"/>
              <a:gd name="connsiteY3" fmla="*/ 2 h 1446613"/>
            </a:gdLst>
            <a:ahLst/>
            <a:cxnLst>
              <a:cxn ang="0">
                <a:pos x="connsiteX0" y="connsiteY0"/>
              </a:cxn>
              <a:cxn ang="0">
                <a:pos x="connsiteX1" y="connsiteY1"/>
              </a:cxn>
              <a:cxn ang="0">
                <a:pos x="connsiteX2" y="connsiteY2"/>
              </a:cxn>
              <a:cxn ang="0">
                <a:pos x="connsiteX3" y="connsiteY3"/>
              </a:cxn>
            </a:cxnLst>
            <a:rect l="l" t="t" r="r" b="b"/>
            <a:pathLst>
              <a:path w="1520322" h="1446613">
                <a:moveTo>
                  <a:pt x="744903" y="2"/>
                </a:moveTo>
                <a:cubicBezTo>
                  <a:pt x="992973" y="1380"/>
                  <a:pt x="1624176" y="1076353"/>
                  <a:pt x="1505653" y="1289969"/>
                </a:cubicBezTo>
                <a:cubicBezTo>
                  <a:pt x="1387130" y="1503585"/>
                  <a:pt x="144020" y="1496694"/>
                  <a:pt x="17229" y="1281700"/>
                </a:cubicBezTo>
                <a:cubicBezTo>
                  <a:pt x="-109563" y="1066705"/>
                  <a:pt x="496832" y="-1376"/>
                  <a:pt x="744903" y="2"/>
                </a:cubicBezTo>
                <a:close/>
              </a:path>
            </a:pathLst>
          </a:custGeom>
        </p:spPr>
        <p:txBody>
          <a:bodyPr wrap="square">
            <a:noAutofit/>
          </a:bodyPr>
          <a:lstStyle/>
          <a:p>
            <a:pPr lvl="0"/>
            <a:endParaRPr lang="zh-CN" altLang="en-US" noProof="0"/>
          </a:p>
        </p:txBody>
      </p:sp>
      <p:sp>
        <p:nvSpPr>
          <p:cNvPr id="11" name="图片占位符 10">
            <a:extLst>
              <a:ext uri="{FF2B5EF4-FFF2-40B4-BE49-F238E27FC236}">
                <a16:creationId xmlns:a16="http://schemas.microsoft.com/office/drawing/2014/main" xmlns="" id="{6C88D1F9-4F62-424F-856F-6006F755338B}"/>
              </a:ext>
            </a:extLst>
          </p:cNvPr>
          <p:cNvSpPr>
            <a:spLocks noGrp="1"/>
          </p:cNvSpPr>
          <p:nvPr>
            <p:ph type="pic" sz="quarter" idx="12"/>
          </p:nvPr>
        </p:nvSpPr>
        <p:spPr>
          <a:xfrm>
            <a:off x="8584260" y="3927925"/>
            <a:ext cx="1520322" cy="1446613"/>
          </a:xfrm>
          <a:custGeom>
            <a:avLst/>
            <a:gdLst>
              <a:gd name="connsiteX0" fmla="*/ 744902 w 1520322"/>
              <a:gd name="connsiteY0" fmla="*/ 2 h 1446613"/>
              <a:gd name="connsiteX1" fmla="*/ 1505653 w 1520322"/>
              <a:gd name="connsiteY1" fmla="*/ 1289969 h 1446613"/>
              <a:gd name="connsiteX2" fmla="*/ 17229 w 1520322"/>
              <a:gd name="connsiteY2" fmla="*/ 1281700 h 1446613"/>
              <a:gd name="connsiteX3" fmla="*/ 744902 w 1520322"/>
              <a:gd name="connsiteY3" fmla="*/ 2 h 1446613"/>
            </a:gdLst>
            <a:ahLst/>
            <a:cxnLst>
              <a:cxn ang="0">
                <a:pos x="connsiteX0" y="connsiteY0"/>
              </a:cxn>
              <a:cxn ang="0">
                <a:pos x="connsiteX1" y="connsiteY1"/>
              </a:cxn>
              <a:cxn ang="0">
                <a:pos x="connsiteX2" y="connsiteY2"/>
              </a:cxn>
              <a:cxn ang="0">
                <a:pos x="connsiteX3" y="connsiteY3"/>
              </a:cxn>
            </a:cxnLst>
            <a:rect l="l" t="t" r="r" b="b"/>
            <a:pathLst>
              <a:path w="1520322" h="1446613">
                <a:moveTo>
                  <a:pt x="744902" y="2"/>
                </a:moveTo>
                <a:cubicBezTo>
                  <a:pt x="992973" y="1380"/>
                  <a:pt x="1624176" y="1076353"/>
                  <a:pt x="1505653" y="1289969"/>
                </a:cubicBezTo>
                <a:cubicBezTo>
                  <a:pt x="1387130" y="1503585"/>
                  <a:pt x="144020" y="1496694"/>
                  <a:pt x="17229" y="1281700"/>
                </a:cubicBezTo>
                <a:cubicBezTo>
                  <a:pt x="-109563" y="1066705"/>
                  <a:pt x="496832" y="-1376"/>
                  <a:pt x="744902" y="2"/>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897543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xmlns="" id="{972013B5-09D7-4872-9F89-710DEDA2C396}"/>
              </a:ext>
            </a:extLst>
          </p:cNvPr>
          <p:cNvSpPr>
            <a:spLocks noGrp="1"/>
          </p:cNvSpPr>
          <p:nvPr>
            <p:ph type="pic" sz="quarter" idx="10"/>
          </p:nvPr>
        </p:nvSpPr>
        <p:spPr>
          <a:xfrm>
            <a:off x="1724027" y="2405764"/>
            <a:ext cx="2000249" cy="1275907"/>
          </a:xfrm>
          <a:custGeom>
            <a:avLst/>
            <a:gdLst>
              <a:gd name="connsiteX0" fmla="*/ 212655 w 2000249"/>
              <a:gd name="connsiteY0" fmla="*/ 0 h 1275907"/>
              <a:gd name="connsiteX1" fmla="*/ 1787594 w 2000249"/>
              <a:gd name="connsiteY1" fmla="*/ 0 h 1275907"/>
              <a:gd name="connsiteX2" fmla="*/ 2000249 w 2000249"/>
              <a:gd name="connsiteY2" fmla="*/ 212655 h 1275907"/>
              <a:gd name="connsiteX3" fmla="*/ 2000249 w 2000249"/>
              <a:gd name="connsiteY3" fmla="*/ 1063252 h 1275907"/>
              <a:gd name="connsiteX4" fmla="*/ 1787594 w 2000249"/>
              <a:gd name="connsiteY4" fmla="*/ 1275907 h 1275907"/>
              <a:gd name="connsiteX5" fmla="*/ 212655 w 2000249"/>
              <a:gd name="connsiteY5" fmla="*/ 1275907 h 1275907"/>
              <a:gd name="connsiteX6" fmla="*/ 0 w 2000249"/>
              <a:gd name="connsiteY6" fmla="*/ 1063252 h 1275907"/>
              <a:gd name="connsiteX7" fmla="*/ 0 w 2000249"/>
              <a:gd name="connsiteY7" fmla="*/ 212655 h 1275907"/>
              <a:gd name="connsiteX8" fmla="*/ 212655 w 2000249"/>
              <a:gd name="connsiteY8" fmla="*/ 0 h 127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49" h="1275907">
                <a:moveTo>
                  <a:pt x="212655" y="0"/>
                </a:moveTo>
                <a:lnTo>
                  <a:pt x="1787594" y="0"/>
                </a:lnTo>
                <a:cubicBezTo>
                  <a:pt x="1905040" y="0"/>
                  <a:pt x="2000249" y="95209"/>
                  <a:pt x="2000249" y="212655"/>
                </a:cubicBezTo>
                <a:lnTo>
                  <a:pt x="2000249" y="1063252"/>
                </a:lnTo>
                <a:cubicBezTo>
                  <a:pt x="2000249" y="1180698"/>
                  <a:pt x="1905040" y="1275907"/>
                  <a:pt x="1787594" y="1275907"/>
                </a:cubicBezTo>
                <a:lnTo>
                  <a:pt x="212655" y="1275907"/>
                </a:lnTo>
                <a:cubicBezTo>
                  <a:pt x="95209" y="1275907"/>
                  <a:pt x="0" y="1180698"/>
                  <a:pt x="0" y="1063252"/>
                </a:cubicBezTo>
                <a:lnTo>
                  <a:pt x="0" y="212655"/>
                </a:lnTo>
                <a:cubicBezTo>
                  <a:pt x="0" y="95209"/>
                  <a:pt x="95209" y="0"/>
                  <a:pt x="212655" y="0"/>
                </a:cubicBezTo>
                <a:close/>
              </a:path>
            </a:pathLst>
          </a:custGeom>
        </p:spPr>
        <p:txBody>
          <a:bodyPr wrap="square">
            <a:noAutofit/>
          </a:bodyPr>
          <a:lstStyle/>
          <a:p>
            <a:pPr lvl="0"/>
            <a:endParaRPr lang="zh-CN" altLang="en-US" noProof="0"/>
          </a:p>
        </p:txBody>
      </p:sp>
      <p:sp>
        <p:nvSpPr>
          <p:cNvPr id="8" name="图片占位符 7">
            <a:extLst>
              <a:ext uri="{FF2B5EF4-FFF2-40B4-BE49-F238E27FC236}">
                <a16:creationId xmlns:a16="http://schemas.microsoft.com/office/drawing/2014/main" xmlns="" id="{4702A5E6-902A-441A-842D-1D8E506136E6}"/>
              </a:ext>
            </a:extLst>
          </p:cNvPr>
          <p:cNvSpPr>
            <a:spLocks noGrp="1"/>
          </p:cNvSpPr>
          <p:nvPr>
            <p:ph type="pic" sz="quarter" idx="11"/>
          </p:nvPr>
        </p:nvSpPr>
        <p:spPr>
          <a:xfrm>
            <a:off x="1724027" y="3933198"/>
            <a:ext cx="2000249" cy="1275907"/>
          </a:xfrm>
          <a:custGeom>
            <a:avLst/>
            <a:gdLst>
              <a:gd name="connsiteX0" fmla="*/ 212655 w 2000249"/>
              <a:gd name="connsiteY0" fmla="*/ 0 h 1275907"/>
              <a:gd name="connsiteX1" fmla="*/ 1787594 w 2000249"/>
              <a:gd name="connsiteY1" fmla="*/ 0 h 1275907"/>
              <a:gd name="connsiteX2" fmla="*/ 2000249 w 2000249"/>
              <a:gd name="connsiteY2" fmla="*/ 212655 h 1275907"/>
              <a:gd name="connsiteX3" fmla="*/ 2000249 w 2000249"/>
              <a:gd name="connsiteY3" fmla="*/ 1063252 h 1275907"/>
              <a:gd name="connsiteX4" fmla="*/ 1787594 w 2000249"/>
              <a:gd name="connsiteY4" fmla="*/ 1275907 h 1275907"/>
              <a:gd name="connsiteX5" fmla="*/ 212655 w 2000249"/>
              <a:gd name="connsiteY5" fmla="*/ 1275907 h 1275907"/>
              <a:gd name="connsiteX6" fmla="*/ 0 w 2000249"/>
              <a:gd name="connsiteY6" fmla="*/ 1063252 h 1275907"/>
              <a:gd name="connsiteX7" fmla="*/ 0 w 2000249"/>
              <a:gd name="connsiteY7" fmla="*/ 212655 h 1275907"/>
              <a:gd name="connsiteX8" fmla="*/ 212655 w 2000249"/>
              <a:gd name="connsiteY8" fmla="*/ 0 h 127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49" h="1275907">
                <a:moveTo>
                  <a:pt x="212655" y="0"/>
                </a:moveTo>
                <a:lnTo>
                  <a:pt x="1787594" y="0"/>
                </a:lnTo>
                <a:cubicBezTo>
                  <a:pt x="1905040" y="0"/>
                  <a:pt x="2000249" y="95209"/>
                  <a:pt x="2000249" y="212655"/>
                </a:cubicBezTo>
                <a:lnTo>
                  <a:pt x="2000249" y="1063252"/>
                </a:lnTo>
                <a:cubicBezTo>
                  <a:pt x="2000249" y="1180698"/>
                  <a:pt x="1905040" y="1275907"/>
                  <a:pt x="1787594" y="1275907"/>
                </a:cubicBezTo>
                <a:lnTo>
                  <a:pt x="212655" y="1275907"/>
                </a:lnTo>
                <a:cubicBezTo>
                  <a:pt x="95209" y="1275907"/>
                  <a:pt x="0" y="1180698"/>
                  <a:pt x="0" y="1063252"/>
                </a:cubicBezTo>
                <a:lnTo>
                  <a:pt x="0" y="212655"/>
                </a:lnTo>
                <a:cubicBezTo>
                  <a:pt x="0" y="95209"/>
                  <a:pt x="95209" y="0"/>
                  <a:pt x="212655"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438268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BB88A576-51F6-437A-BF5E-AA6E53932C05}"/>
              </a:ext>
            </a:extLst>
          </p:cNvPr>
          <p:cNvSpPr txBox="1"/>
          <p:nvPr userDrawn="1"/>
        </p:nvSpPr>
        <p:spPr>
          <a:xfrm>
            <a:off x="4318000" y="2971800"/>
            <a:ext cx="3556000" cy="229870"/>
          </a:xfrm>
          <a:prstGeom prst="rect">
            <a:avLst/>
          </a:prstGeom>
          <a:noFill/>
        </p:spPr>
        <p:txBody>
          <a:bodyPr>
            <a:spAutoFit/>
          </a:bodyPr>
          <a:lstStyle/>
          <a:p>
            <a:pPr eaLnBrk="1" fontAlgn="auto" hangingPunct="1">
              <a:spcBef>
                <a:spcPts val="0"/>
              </a:spcBef>
              <a:spcAft>
                <a:spcPts val="0"/>
              </a:spcAft>
              <a:defRPr/>
            </a:pPr>
            <a:r>
              <a:rPr lang="zh-CN" altLang="en-US" sz="300" dirty="0">
                <a:solidFill>
                  <a:schemeClr val="bg1">
                    <a:alpha val="0"/>
                  </a:schemeClr>
                </a:solidFill>
                <a:latin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pPr eaLnBrk="1" fontAlgn="auto" hangingPunct="1">
              <a:spcBef>
                <a:spcPts val="0"/>
              </a:spcBef>
              <a:spcAft>
                <a:spcPts val="0"/>
              </a:spcAft>
              <a:defRPr/>
            </a:pPr>
            <a:r>
              <a:rPr lang="en-US" altLang="zh-CN" sz="600" dirty="0">
                <a:solidFill>
                  <a:schemeClr val="bg1">
                    <a:alpha val="0"/>
                  </a:schemeClr>
                </a:solidFill>
                <a:latin typeface="微软雅黑" panose="020B0503020204020204" pitchFamily="34" charset="-122"/>
                <a:sym typeface="+mn-ea"/>
              </a:rPr>
              <a:t>ibaotu.com</a:t>
            </a:r>
          </a:p>
        </p:txBody>
      </p:sp>
      <p:sp>
        <p:nvSpPr>
          <p:cNvPr id="3" name="矩形 2">
            <a:extLst>
              <a:ext uri="{FF2B5EF4-FFF2-40B4-BE49-F238E27FC236}">
                <a16:creationId xmlns:a16="http://schemas.microsoft.com/office/drawing/2014/main" xmlns="" id="{03E96F50-159B-4733-BE7A-7A61E26C5B9B}"/>
              </a:ext>
            </a:extLst>
          </p:cNvPr>
          <p:cNvSpPr/>
          <p:nvPr userDrawn="1"/>
        </p:nvSpPr>
        <p:spPr>
          <a:xfrm>
            <a:off x="0" y="0"/>
            <a:ext cx="12192000" cy="6858000"/>
          </a:xfrm>
          <a:prstGeom prst="rect">
            <a:avLst/>
          </a:pr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028" name="图片 3">
            <a:extLst>
              <a:ext uri="{FF2B5EF4-FFF2-40B4-BE49-F238E27FC236}">
                <a16:creationId xmlns:a16="http://schemas.microsoft.com/office/drawing/2014/main" xmlns="" id="{EFB7CCC4-EB9A-4ED1-81D1-18E2B276C270}"/>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t="18498" r="9605" b="18498"/>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xmlns="" id="{45EC7610-E9B2-4A99-9B19-09F15F55354F}"/>
              </a:ext>
            </a:extLst>
          </p:cNvPr>
          <p:cNvSpPr/>
          <p:nvPr userDrawn="1"/>
        </p:nvSpPr>
        <p:spPr>
          <a:xfrm>
            <a:off x="0" y="0"/>
            <a:ext cx="12192000" cy="6858000"/>
          </a:xfrm>
          <a:prstGeom prst="rect">
            <a:avLst/>
          </a:prstGeom>
          <a:solidFill>
            <a:srgbClr val="10112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030" name="图片 5">
            <a:extLst>
              <a:ext uri="{FF2B5EF4-FFF2-40B4-BE49-F238E27FC236}">
                <a16:creationId xmlns:a16="http://schemas.microsoft.com/office/drawing/2014/main" xmlns="" id="{9A0917E7-3C94-4742-A1B3-F68534FE4FE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l="20116" r="15897" b="66718"/>
          <a:stretch>
            <a:fillRect/>
          </a:stretch>
        </p:blipFill>
        <p:spPr bwMode="auto">
          <a:xfrm>
            <a:off x="0" y="6073775"/>
            <a:ext cx="12192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图片 6">
            <a:extLst>
              <a:ext uri="{FF2B5EF4-FFF2-40B4-BE49-F238E27FC236}">
                <a16:creationId xmlns:a16="http://schemas.microsoft.com/office/drawing/2014/main" xmlns="" id="{C7F7C857-D64B-472A-8DEB-7C31984C932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t="75493"/>
          <a:stretch>
            <a:fillRect/>
          </a:stretch>
        </p:blipFill>
        <p:spPr bwMode="auto">
          <a:xfrm>
            <a:off x="4160838" y="0"/>
            <a:ext cx="38703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7F2A5895-1ABF-4E1F-B2EF-243D318E7D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59225"/>
            <a:ext cx="40417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xmlns="" id="{577D845B-631C-4603-B1F4-B8FFCCCA3D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9988" y="0"/>
            <a:ext cx="5942012"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椭圆 15">
            <a:extLst>
              <a:ext uri="{FF2B5EF4-FFF2-40B4-BE49-F238E27FC236}">
                <a16:creationId xmlns:a16="http://schemas.microsoft.com/office/drawing/2014/main" xmlns="" id="{D1F46081-EB2B-4E7D-B256-B62EEC471DD7}"/>
              </a:ext>
            </a:extLst>
          </p:cNvPr>
          <p:cNvSpPr/>
          <p:nvPr/>
        </p:nvSpPr>
        <p:spPr>
          <a:xfrm>
            <a:off x="8074025" y="5561013"/>
            <a:ext cx="292100" cy="301625"/>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49" name="椭圆 34">
            <a:extLst>
              <a:ext uri="{FF2B5EF4-FFF2-40B4-BE49-F238E27FC236}">
                <a16:creationId xmlns:a16="http://schemas.microsoft.com/office/drawing/2014/main" xmlns="" id="{76DEB3A5-A32C-4B35-8662-38005421D805}"/>
              </a:ext>
            </a:extLst>
          </p:cNvPr>
          <p:cNvSpPr/>
          <p:nvPr/>
        </p:nvSpPr>
        <p:spPr>
          <a:xfrm>
            <a:off x="9047163" y="5561013"/>
            <a:ext cx="301625" cy="301625"/>
          </a:xfrm>
          <a:custGeom>
            <a:avLst/>
            <a:gdLst>
              <a:gd name="T0" fmla="*/ 325 w 333"/>
              <a:gd name="T1" fmla="*/ 136 h 333"/>
              <a:gd name="T2" fmla="*/ 295 w 333"/>
              <a:gd name="T3" fmla="*/ 132 h 333"/>
              <a:gd name="T4" fmla="*/ 282 w 333"/>
              <a:gd name="T5" fmla="*/ 100 h 333"/>
              <a:gd name="T6" fmla="*/ 301 w 333"/>
              <a:gd name="T7" fmla="*/ 77 h 333"/>
              <a:gd name="T8" fmla="*/ 300 w 333"/>
              <a:gd name="T9" fmla="*/ 64 h 333"/>
              <a:gd name="T10" fmla="*/ 269 w 333"/>
              <a:gd name="T11" fmla="*/ 33 h 333"/>
              <a:gd name="T12" fmla="*/ 257 w 333"/>
              <a:gd name="T13" fmla="*/ 33 h 333"/>
              <a:gd name="T14" fmla="*/ 233 w 333"/>
              <a:gd name="T15" fmla="*/ 51 h 333"/>
              <a:gd name="T16" fmla="*/ 201 w 333"/>
              <a:gd name="T17" fmla="*/ 38 h 333"/>
              <a:gd name="T18" fmla="*/ 198 w 333"/>
              <a:gd name="T19" fmla="*/ 8 h 333"/>
              <a:gd name="T20" fmla="*/ 188 w 333"/>
              <a:gd name="T21" fmla="*/ 0 h 333"/>
              <a:gd name="T22" fmla="*/ 145 w 333"/>
              <a:gd name="T23" fmla="*/ 0 h 333"/>
              <a:gd name="T24" fmla="*/ 136 w 333"/>
              <a:gd name="T25" fmla="*/ 8 h 333"/>
              <a:gd name="T26" fmla="*/ 132 w 333"/>
              <a:gd name="T27" fmla="*/ 38 h 333"/>
              <a:gd name="T28" fmla="*/ 100 w 333"/>
              <a:gd name="T29" fmla="*/ 51 h 333"/>
              <a:gd name="T30" fmla="*/ 77 w 333"/>
              <a:gd name="T31" fmla="*/ 33 h 333"/>
              <a:gd name="T32" fmla="*/ 64 w 333"/>
              <a:gd name="T33" fmla="*/ 33 h 333"/>
              <a:gd name="T34" fmla="*/ 33 w 333"/>
              <a:gd name="T35" fmla="*/ 64 h 333"/>
              <a:gd name="T36" fmla="*/ 33 w 333"/>
              <a:gd name="T37" fmla="*/ 77 h 333"/>
              <a:gd name="T38" fmla="*/ 51 w 333"/>
              <a:gd name="T39" fmla="*/ 100 h 333"/>
              <a:gd name="T40" fmla="*/ 38 w 333"/>
              <a:gd name="T41" fmla="*/ 132 h 333"/>
              <a:gd name="T42" fmla="*/ 8 w 333"/>
              <a:gd name="T43" fmla="*/ 136 h 333"/>
              <a:gd name="T44" fmla="*/ 0 w 333"/>
              <a:gd name="T45" fmla="*/ 145 h 333"/>
              <a:gd name="T46" fmla="*/ 0 w 333"/>
              <a:gd name="T47" fmla="*/ 188 h 333"/>
              <a:gd name="T48" fmla="*/ 8 w 333"/>
              <a:gd name="T49" fmla="*/ 198 h 333"/>
              <a:gd name="T50" fmla="*/ 38 w 333"/>
              <a:gd name="T51" fmla="*/ 201 h 333"/>
              <a:gd name="T52" fmla="*/ 51 w 333"/>
              <a:gd name="T53" fmla="*/ 233 h 333"/>
              <a:gd name="T54" fmla="*/ 33 w 333"/>
              <a:gd name="T55" fmla="*/ 257 h 333"/>
              <a:gd name="T56" fmla="*/ 34 w 333"/>
              <a:gd name="T57" fmla="*/ 269 h 333"/>
              <a:gd name="T58" fmla="*/ 64 w 333"/>
              <a:gd name="T59" fmla="*/ 300 h 333"/>
              <a:gd name="T60" fmla="*/ 77 w 333"/>
              <a:gd name="T61" fmla="*/ 301 h 333"/>
              <a:gd name="T62" fmla="*/ 100 w 333"/>
              <a:gd name="T63" fmla="*/ 282 h 333"/>
              <a:gd name="T64" fmla="*/ 132 w 333"/>
              <a:gd name="T65" fmla="*/ 295 h 333"/>
              <a:gd name="T66" fmla="*/ 136 w 333"/>
              <a:gd name="T67" fmla="*/ 325 h 333"/>
              <a:gd name="T68" fmla="*/ 145 w 333"/>
              <a:gd name="T69" fmla="*/ 333 h 333"/>
              <a:gd name="T70" fmla="*/ 188 w 333"/>
              <a:gd name="T71" fmla="*/ 333 h 333"/>
              <a:gd name="T72" fmla="*/ 198 w 333"/>
              <a:gd name="T73" fmla="*/ 325 h 333"/>
              <a:gd name="T74" fmla="*/ 201 w 333"/>
              <a:gd name="T75" fmla="*/ 295 h 333"/>
              <a:gd name="T76" fmla="*/ 233 w 333"/>
              <a:gd name="T77" fmla="*/ 282 h 333"/>
              <a:gd name="T78" fmla="*/ 257 w 333"/>
              <a:gd name="T79" fmla="*/ 301 h 333"/>
              <a:gd name="T80" fmla="*/ 269 w 333"/>
              <a:gd name="T81" fmla="*/ 300 h 333"/>
              <a:gd name="T82" fmla="*/ 300 w 333"/>
              <a:gd name="T83" fmla="*/ 269 h 333"/>
              <a:gd name="T84" fmla="*/ 301 w 333"/>
              <a:gd name="T85" fmla="*/ 257 h 333"/>
              <a:gd name="T86" fmla="*/ 282 w 333"/>
              <a:gd name="T87" fmla="*/ 233 h 333"/>
              <a:gd name="T88" fmla="*/ 295 w 333"/>
              <a:gd name="T89" fmla="*/ 201 h 333"/>
              <a:gd name="T90" fmla="*/ 325 w 333"/>
              <a:gd name="T91" fmla="*/ 198 h 333"/>
              <a:gd name="T92" fmla="*/ 333 w 333"/>
              <a:gd name="T93" fmla="*/ 188 h 333"/>
              <a:gd name="T94" fmla="*/ 333 w 333"/>
              <a:gd name="T95" fmla="*/ 145 h 333"/>
              <a:gd name="T96" fmla="*/ 325 w 333"/>
              <a:gd name="T97" fmla="*/ 136 h 333"/>
              <a:gd name="T98" fmla="*/ 167 w 333"/>
              <a:gd name="T99" fmla="*/ 250 h 333"/>
              <a:gd name="T100" fmla="*/ 83 w 333"/>
              <a:gd name="T101" fmla="*/ 167 h 333"/>
              <a:gd name="T102" fmla="*/ 167 w 333"/>
              <a:gd name="T103" fmla="*/ 83 h 333"/>
              <a:gd name="T104" fmla="*/ 250 w 333"/>
              <a:gd name="T105" fmla="*/ 167 h 333"/>
              <a:gd name="T106" fmla="*/ 167 w 333"/>
              <a:gd name="T107" fmla="*/ 25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3" h="333">
                <a:moveTo>
                  <a:pt x="325" y="136"/>
                </a:moveTo>
                <a:lnTo>
                  <a:pt x="295" y="132"/>
                </a:lnTo>
                <a:cubicBezTo>
                  <a:pt x="292" y="121"/>
                  <a:pt x="288" y="110"/>
                  <a:pt x="282" y="100"/>
                </a:cubicBezTo>
                <a:lnTo>
                  <a:pt x="301" y="77"/>
                </a:lnTo>
                <a:cubicBezTo>
                  <a:pt x="303" y="73"/>
                  <a:pt x="303" y="67"/>
                  <a:pt x="300" y="64"/>
                </a:cubicBezTo>
                <a:lnTo>
                  <a:pt x="269" y="33"/>
                </a:lnTo>
                <a:cubicBezTo>
                  <a:pt x="266" y="30"/>
                  <a:pt x="260" y="30"/>
                  <a:pt x="257" y="33"/>
                </a:cubicBezTo>
                <a:lnTo>
                  <a:pt x="233" y="51"/>
                </a:lnTo>
                <a:cubicBezTo>
                  <a:pt x="223" y="45"/>
                  <a:pt x="213" y="41"/>
                  <a:pt x="201" y="38"/>
                </a:cubicBezTo>
                <a:lnTo>
                  <a:pt x="198" y="8"/>
                </a:lnTo>
                <a:cubicBezTo>
                  <a:pt x="197" y="4"/>
                  <a:pt x="193" y="0"/>
                  <a:pt x="188" y="0"/>
                </a:cubicBezTo>
                <a:lnTo>
                  <a:pt x="145" y="0"/>
                </a:lnTo>
                <a:cubicBezTo>
                  <a:pt x="140" y="0"/>
                  <a:pt x="136" y="4"/>
                  <a:pt x="136" y="8"/>
                </a:cubicBezTo>
                <a:lnTo>
                  <a:pt x="132" y="38"/>
                </a:lnTo>
                <a:cubicBezTo>
                  <a:pt x="121" y="41"/>
                  <a:pt x="110" y="46"/>
                  <a:pt x="100" y="51"/>
                </a:cubicBezTo>
                <a:lnTo>
                  <a:pt x="77" y="33"/>
                </a:lnTo>
                <a:cubicBezTo>
                  <a:pt x="73" y="30"/>
                  <a:pt x="67" y="30"/>
                  <a:pt x="64" y="33"/>
                </a:cubicBezTo>
                <a:lnTo>
                  <a:pt x="33" y="64"/>
                </a:lnTo>
                <a:cubicBezTo>
                  <a:pt x="30" y="67"/>
                  <a:pt x="30" y="73"/>
                  <a:pt x="33" y="77"/>
                </a:cubicBezTo>
                <a:lnTo>
                  <a:pt x="51" y="100"/>
                </a:lnTo>
                <a:cubicBezTo>
                  <a:pt x="45" y="110"/>
                  <a:pt x="41" y="121"/>
                  <a:pt x="38" y="132"/>
                </a:cubicBezTo>
                <a:lnTo>
                  <a:pt x="8" y="136"/>
                </a:lnTo>
                <a:cubicBezTo>
                  <a:pt x="4" y="136"/>
                  <a:pt x="0" y="140"/>
                  <a:pt x="0" y="145"/>
                </a:cubicBezTo>
                <a:lnTo>
                  <a:pt x="0" y="188"/>
                </a:lnTo>
                <a:cubicBezTo>
                  <a:pt x="0" y="193"/>
                  <a:pt x="4" y="197"/>
                  <a:pt x="8" y="198"/>
                </a:cubicBezTo>
                <a:lnTo>
                  <a:pt x="38" y="201"/>
                </a:lnTo>
                <a:cubicBezTo>
                  <a:pt x="41" y="213"/>
                  <a:pt x="46" y="223"/>
                  <a:pt x="51" y="233"/>
                </a:cubicBezTo>
                <a:lnTo>
                  <a:pt x="33" y="257"/>
                </a:lnTo>
                <a:cubicBezTo>
                  <a:pt x="30" y="260"/>
                  <a:pt x="30" y="266"/>
                  <a:pt x="34" y="269"/>
                </a:cubicBezTo>
                <a:lnTo>
                  <a:pt x="64" y="300"/>
                </a:lnTo>
                <a:cubicBezTo>
                  <a:pt x="67" y="303"/>
                  <a:pt x="73" y="303"/>
                  <a:pt x="77" y="301"/>
                </a:cubicBezTo>
                <a:lnTo>
                  <a:pt x="100" y="282"/>
                </a:lnTo>
                <a:cubicBezTo>
                  <a:pt x="110" y="288"/>
                  <a:pt x="121" y="292"/>
                  <a:pt x="132" y="295"/>
                </a:cubicBezTo>
                <a:lnTo>
                  <a:pt x="136" y="325"/>
                </a:lnTo>
                <a:cubicBezTo>
                  <a:pt x="136" y="330"/>
                  <a:pt x="140" y="333"/>
                  <a:pt x="145" y="333"/>
                </a:cubicBezTo>
                <a:lnTo>
                  <a:pt x="188" y="333"/>
                </a:lnTo>
                <a:cubicBezTo>
                  <a:pt x="193" y="333"/>
                  <a:pt x="197" y="330"/>
                  <a:pt x="198" y="325"/>
                </a:cubicBezTo>
                <a:lnTo>
                  <a:pt x="201" y="295"/>
                </a:lnTo>
                <a:cubicBezTo>
                  <a:pt x="213" y="292"/>
                  <a:pt x="223" y="288"/>
                  <a:pt x="233" y="282"/>
                </a:cubicBezTo>
                <a:lnTo>
                  <a:pt x="257" y="301"/>
                </a:lnTo>
                <a:cubicBezTo>
                  <a:pt x="260" y="303"/>
                  <a:pt x="266" y="303"/>
                  <a:pt x="269" y="300"/>
                </a:cubicBezTo>
                <a:lnTo>
                  <a:pt x="300" y="269"/>
                </a:lnTo>
                <a:cubicBezTo>
                  <a:pt x="303" y="266"/>
                  <a:pt x="303" y="260"/>
                  <a:pt x="301" y="257"/>
                </a:cubicBezTo>
                <a:lnTo>
                  <a:pt x="282" y="233"/>
                </a:lnTo>
                <a:cubicBezTo>
                  <a:pt x="288" y="223"/>
                  <a:pt x="292" y="213"/>
                  <a:pt x="295" y="201"/>
                </a:cubicBezTo>
                <a:lnTo>
                  <a:pt x="325" y="198"/>
                </a:lnTo>
                <a:cubicBezTo>
                  <a:pt x="330" y="197"/>
                  <a:pt x="333" y="193"/>
                  <a:pt x="333" y="188"/>
                </a:cubicBezTo>
                <a:lnTo>
                  <a:pt x="333" y="145"/>
                </a:lnTo>
                <a:cubicBezTo>
                  <a:pt x="333" y="140"/>
                  <a:pt x="330" y="136"/>
                  <a:pt x="325" y="136"/>
                </a:cubicBezTo>
                <a:close/>
                <a:moveTo>
                  <a:pt x="167" y="250"/>
                </a:moveTo>
                <a:cubicBezTo>
                  <a:pt x="121" y="250"/>
                  <a:pt x="83" y="213"/>
                  <a:pt x="83" y="167"/>
                </a:cubicBezTo>
                <a:cubicBezTo>
                  <a:pt x="83" y="121"/>
                  <a:pt x="121" y="83"/>
                  <a:pt x="167" y="83"/>
                </a:cubicBezTo>
                <a:cubicBezTo>
                  <a:pt x="213" y="83"/>
                  <a:pt x="250" y="121"/>
                  <a:pt x="250" y="167"/>
                </a:cubicBezTo>
                <a:cubicBezTo>
                  <a:pt x="250" y="213"/>
                  <a:pt x="213" y="250"/>
                  <a:pt x="167" y="25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50" name="椭圆 42">
            <a:extLst>
              <a:ext uri="{FF2B5EF4-FFF2-40B4-BE49-F238E27FC236}">
                <a16:creationId xmlns:a16="http://schemas.microsoft.com/office/drawing/2014/main" xmlns="" id="{B7D7D9FA-7F3E-4B7F-9381-F1655EAE7299}"/>
              </a:ext>
            </a:extLst>
          </p:cNvPr>
          <p:cNvSpPr/>
          <p:nvPr/>
        </p:nvSpPr>
        <p:spPr>
          <a:xfrm>
            <a:off x="10025063" y="5561013"/>
            <a:ext cx="301625" cy="301625"/>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1011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20" name="文本框 19">
            <a:extLst>
              <a:ext uri="{FF2B5EF4-FFF2-40B4-BE49-F238E27FC236}">
                <a16:creationId xmlns:a16="http://schemas.microsoft.com/office/drawing/2014/main" xmlns="" id="{613EF90D-B1AE-48B9-8192-DF910A965D01}"/>
              </a:ext>
            </a:extLst>
          </p:cNvPr>
          <p:cNvSpPr txBox="1"/>
          <p:nvPr/>
        </p:nvSpPr>
        <p:spPr>
          <a:xfrm>
            <a:off x="1705970" y="3314414"/>
            <a:ext cx="5942012" cy="1077218"/>
          </a:xfrm>
          <a:prstGeom prst="rect">
            <a:avLst/>
          </a:prstGeom>
          <a:noFill/>
        </p:spPr>
        <p:txBody>
          <a:bodyPr wrap="square">
            <a:spAutoFit/>
            <a:scene3d>
              <a:camera prst="orthographicFront"/>
              <a:lightRig rig="threePt" dir="t"/>
            </a:scene3d>
            <a:sp3d contourW="12700"/>
          </a:bodyPr>
          <a:lstStyle/>
          <a:p>
            <a:pPr eaLnBrk="1" fontAlgn="auto" hangingPunct="1">
              <a:spcBef>
                <a:spcPts val="0"/>
              </a:spcBef>
              <a:spcAft>
                <a:spcPts val="0"/>
              </a:spcAft>
              <a:defRPr/>
            </a:pPr>
            <a:r>
              <a:rPr lang="en-US" altLang="zh-CN" sz="3200" dirty="0" smtClean="0">
                <a:solidFill>
                  <a:schemeClr val="bg1"/>
                </a:solidFill>
                <a:latin typeface="Script MT Bold" pitchFamily="66" charset="0"/>
                <a:ea typeface="时尚中黑简体" panose="01010104010101010101" pitchFamily="2" charset="-122"/>
              </a:rPr>
              <a:t>Presented By: Muhammad </a:t>
            </a:r>
            <a:r>
              <a:rPr lang="en-US" altLang="zh-CN" sz="3200" dirty="0" err="1" smtClean="0">
                <a:solidFill>
                  <a:schemeClr val="bg1"/>
                </a:solidFill>
                <a:latin typeface="Script MT Bold" pitchFamily="66" charset="0"/>
                <a:ea typeface="时尚中黑简体" panose="01010104010101010101" pitchFamily="2" charset="-122"/>
              </a:rPr>
              <a:t>Saad</a:t>
            </a:r>
            <a:r>
              <a:rPr lang="en-US" altLang="zh-CN" sz="3200" dirty="0" smtClean="0">
                <a:solidFill>
                  <a:schemeClr val="bg1"/>
                </a:solidFill>
                <a:latin typeface="Script MT Bold" pitchFamily="66" charset="0"/>
                <a:ea typeface="时尚中黑简体" panose="01010104010101010101" pitchFamily="2" charset="-122"/>
              </a:rPr>
              <a:t> Khan &amp; </a:t>
            </a:r>
            <a:r>
              <a:rPr lang="en-US" altLang="zh-CN" sz="3200" dirty="0" err="1" smtClean="0">
                <a:solidFill>
                  <a:schemeClr val="bg1"/>
                </a:solidFill>
                <a:latin typeface="Script MT Bold" pitchFamily="66" charset="0"/>
                <a:ea typeface="时尚中黑简体" panose="01010104010101010101" pitchFamily="2" charset="-122"/>
              </a:rPr>
              <a:t>Umer</a:t>
            </a:r>
            <a:r>
              <a:rPr lang="en-US" altLang="zh-CN" sz="3200" dirty="0" smtClean="0">
                <a:solidFill>
                  <a:schemeClr val="bg1"/>
                </a:solidFill>
                <a:latin typeface="Script MT Bold" pitchFamily="66" charset="0"/>
                <a:ea typeface="时尚中黑简体" panose="01010104010101010101" pitchFamily="2" charset="-122"/>
              </a:rPr>
              <a:t> Bin </a:t>
            </a:r>
            <a:r>
              <a:rPr lang="en-US" altLang="zh-CN" sz="3200" dirty="0" err="1" smtClean="0">
                <a:solidFill>
                  <a:schemeClr val="bg1"/>
                </a:solidFill>
                <a:latin typeface="Script MT Bold" pitchFamily="66" charset="0"/>
                <a:ea typeface="时尚中黑简体" panose="01010104010101010101" pitchFamily="2" charset="-122"/>
              </a:rPr>
              <a:t>Ijaz</a:t>
            </a:r>
            <a:endParaRPr lang="zh-CN" altLang="en-US" sz="3200" dirty="0">
              <a:solidFill>
                <a:srgbClr val="69EAF4"/>
              </a:solidFill>
              <a:latin typeface="Script MT Bold" pitchFamily="66" charset="0"/>
              <a:ea typeface="时尚中黑简体" panose="01010104010101010101" pitchFamily="2" charset="-122"/>
            </a:endParaRPr>
          </a:p>
        </p:txBody>
      </p:sp>
      <p:sp>
        <p:nvSpPr>
          <p:cNvPr id="21" name="文本框 20">
            <a:extLst>
              <a:ext uri="{FF2B5EF4-FFF2-40B4-BE49-F238E27FC236}">
                <a16:creationId xmlns:a16="http://schemas.microsoft.com/office/drawing/2014/main" xmlns="" id="{E4ACDD34-56EA-4A19-864A-0BBE69379EBF}"/>
              </a:ext>
            </a:extLst>
          </p:cNvPr>
          <p:cNvSpPr txBox="1"/>
          <p:nvPr/>
        </p:nvSpPr>
        <p:spPr>
          <a:xfrm>
            <a:off x="1705970" y="2164830"/>
            <a:ext cx="6059606" cy="1077218"/>
          </a:xfrm>
          <a:prstGeom prst="rect">
            <a:avLst/>
          </a:prstGeom>
          <a:noFill/>
        </p:spPr>
        <p:txBody>
          <a:bodyPr wrap="square">
            <a:spAutoFit/>
            <a:scene3d>
              <a:camera prst="orthographicFront"/>
              <a:lightRig rig="threePt" dir="t"/>
            </a:scene3d>
            <a:sp3d contourW="12700"/>
          </a:bodyPr>
          <a:lstStyle/>
          <a:p>
            <a:pPr eaLnBrk="1" fontAlgn="auto" hangingPunct="1">
              <a:spcBef>
                <a:spcPts val="0"/>
              </a:spcBef>
              <a:spcAft>
                <a:spcPts val="0"/>
              </a:spcAft>
              <a:defRPr/>
            </a:pPr>
            <a:r>
              <a:rPr lang="en-US" altLang="zh-CN" sz="3200" spc="300" dirty="0" smtClean="0">
                <a:solidFill>
                  <a:srgbClr val="F9D3BA"/>
                </a:solidFill>
                <a:latin typeface="Century Gothic" panose="020B0502020202020204" pitchFamily="34" charset="0"/>
                <a:ea typeface="汉仪清雅体简" panose="00020600040101010101" pitchFamily="18" charset="-122"/>
              </a:rPr>
              <a:t>Pipelining In Computer Architecture</a:t>
            </a:r>
            <a:endParaRPr lang="zh-CN" altLang="en-US" sz="3200" spc="300" dirty="0">
              <a:solidFill>
                <a:schemeClr val="bg1"/>
              </a:solidFill>
              <a:latin typeface="Century Gothic" panose="020B0502020202020204" pitchFamily="34" charset="0"/>
              <a:ea typeface="汉仪清雅体简" panose="00020600040101010101" pitchFamily="18" charset="-122"/>
            </a:endParaRPr>
          </a:p>
        </p:txBody>
      </p:sp>
      <p:cxnSp>
        <p:nvCxnSpPr>
          <p:cNvPr id="27" name="直接连接符 26">
            <a:extLst>
              <a:ext uri="{FF2B5EF4-FFF2-40B4-BE49-F238E27FC236}">
                <a16:creationId xmlns:a16="http://schemas.microsoft.com/office/drawing/2014/main" xmlns="" id="{6D75A8F0-53A4-490C-9FD5-1B071938669D}"/>
              </a:ext>
            </a:extLst>
          </p:cNvPr>
          <p:cNvCxnSpPr/>
          <p:nvPr/>
        </p:nvCxnSpPr>
        <p:spPr>
          <a:xfrm>
            <a:off x="1809750" y="4510984"/>
            <a:ext cx="2232025" cy="0"/>
          </a:xfrm>
          <a:prstGeom prst="line">
            <a:avLst/>
          </a:prstGeom>
          <a:ln w="19050">
            <a:solidFill>
              <a:srgbClr val="7DCEE4"/>
            </a:solidFill>
          </a:ln>
        </p:spPr>
        <p:style>
          <a:lnRef idx="1">
            <a:schemeClr val="accent1"/>
          </a:lnRef>
          <a:fillRef idx="0">
            <a:schemeClr val="accent1"/>
          </a:fillRef>
          <a:effectRef idx="0">
            <a:schemeClr val="accent1"/>
          </a:effectRef>
          <a:fontRef idx="minor">
            <a:schemeClr val="tx1"/>
          </a:fontRef>
        </p:style>
      </p:cxnSp>
      <p:pic>
        <p:nvPicPr>
          <p:cNvPr id="5" name="Ellie Goulding - How Long Will I Love You">
            <a:hlinkClick r:id="" action="ppaction://media"/>
            <a:extLst>
              <a:ext uri="{FF2B5EF4-FFF2-40B4-BE49-F238E27FC236}">
                <a16:creationId xmlns:a16="http://schemas.microsoft.com/office/drawing/2014/main" xmlns="" id="{1996C1CF-1B98-42DA-938E-703899E59E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04800" y="-9398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500"/>
                                        <p:tgtEl>
                                          <p:spTgt spid="27"/>
                                        </p:tgtEl>
                                      </p:cBhvr>
                                    </p:animEffect>
                                  </p:childTnLst>
                                </p:cTn>
                              </p:par>
                              <p:par>
                                <p:cTn id="8" presetID="22" presetClass="entr" presetSubtype="4"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2000"/>
                                        <p:tgtEl>
                                          <p:spTgt spid="4"/>
                                        </p:tgtEl>
                                      </p:cBhvr>
                                    </p:animEffect>
                                  </p:childTnLst>
                                </p:cTn>
                              </p:par>
                              <p:par>
                                <p:cTn id="11" presetID="22" presetClass="entr" presetSubtype="2"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4"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3" y="547390"/>
            <a:ext cx="8609463"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a:solidFill>
                  <a:schemeClr val="bg1"/>
                </a:solidFill>
                <a:latin typeface="时尚中黑简体" panose="01010104010101010101" pitchFamily="2" charset="-122"/>
                <a:ea typeface="时尚中黑简体" panose="01010104010101010101" pitchFamily="2" charset="-122"/>
              </a:rPr>
              <a:t>Pipelined Stages</a:t>
            </a:r>
            <a:endParaRPr lang="zh-CN" altLang="en-US" sz="2800" dirty="0">
              <a:solidFill>
                <a:srgbClr val="69EAF4"/>
              </a:solidFill>
              <a:latin typeface="时尚中黑简体" panose="01010104010101010101" pitchFamily="2" charset="-122"/>
              <a:ea typeface="时尚中黑简体" panose="01010104010101010101" pitchFamily="2" charset="-122"/>
            </a:endParaRP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1628773" y="1229315"/>
            <a:ext cx="9316729" cy="5108065"/>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150000"/>
              </a:lnSpc>
              <a:spcBef>
                <a:spcPts val="0"/>
              </a:spcBef>
              <a:spcAft>
                <a:spcPts val="0"/>
              </a:spcAft>
              <a:defRPr/>
            </a:pPr>
            <a:r>
              <a:rPr lang="en-US" altLang="zh-CN" sz="2000" b="1" dirty="0">
                <a:solidFill>
                  <a:schemeClr val="bg1"/>
                </a:solidFill>
                <a:latin typeface="Bahnschrift" pitchFamily="34" charset="0"/>
                <a:ea typeface="+mj-ea"/>
                <a:cs typeface="Times New Roman" pitchFamily="18" charset="0"/>
              </a:rPr>
              <a:t>In the RISC processor, we can execute all the instructions of RISC instruction set with the help of 5 instructions stages. </a:t>
            </a:r>
          </a:p>
          <a:p>
            <a:pPr marL="573088" indent="-285750" algn="just" eaLnBrk="1" fontAlgn="auto" hangingPunct="1">
              <a:lnSpc>
                <a:spcPct val="150000"/>
              </a:lnSpc>
              <a:spcBef>
                <a:spcPts val="0"/>
              </a:spcBef>
              <a:spcAft>
                <a:spcPts val="0"/>
              </a:spcAft>
              <a:buFont typeface="Arial" pitchFamily="34" charset="0"/>
              <a:buChar char="•"/>
              <a:defRPr/>
            </a:pPr>
            <a:r>
              <a:rPr lang="en-US" altLang="zh-CN" sz="2000" b="1" dirty="0" smtClean="0">
                <a:solidFill>
                  <a:schemeClr val="bg1"/>
                </a:solidFill>
                <a:latin typeface="Bahnschrift" pitchFamily="34" charset="0"/>
                <a:ea typeface="+mj-ea"/>
                <a:cs typeface="Times New Roman" pitchFamily="18" charset="0"/>
              </a:rPr>
              <a:t>The </a:t>
            </a:r>
            <a:r>
              <a:rPr lang="en-US" altLang="zh-CN" sz="2000" b="1" dirty="0">
                <a:solidFill>
                  <a:schemeClr val="bg1"/>
                </a:solidFill>
                <a:latin typeface="Bahnschrift" pitchFamily="34" charset="0"/>
                <a:ea typeface="+mj-ea"/>
                <a:cs typeface="Times New Roman" pitchFamily="18" charset="0"/>
              </a:rPr>
              <a:t>first stage is </a:t>
            </a:r>
            <a:r>
              <a:rPr lang="en-US" altLang="zh-CN" sz="2000" b="1" dirty="0">
                <a:solidFill>
                  <a:srgbClr val="FFC000"/>
                </a:solidFill>
                <a:latin typeface="Bahnschrift" pitchFamily="34" charset="0"/>
                <a:ea typeface="+mj-ea"/>
                <a:cs typeface="Times New Roman" pitchFamily="18" charset="0"/>
              </a:rPr>
              <a:t>instruction fetch</a:t>
            </a:r>
            <a:r>
              <a:rPr lang="en-US" altLang="zh-CN" sz="2000" b="1" dirty="0">
                <a:solidFill>
                  <a:schemeClr val="bg1"/>
                </a:solidFill>
                <a:latin typeface="Bahnschrift" pitchFamily="34" charset="0"/>
                <a:ea typeface="+mj-ea"/>
                <a:cs typeface="Times New Roman" pitchFamily="18" charset="0"/>
              </a:rPr>
              <a:t>, where the instruction is fetched from memory. </a:t>
            </a:r>
            <a:endParaRPr lang="en-US" altLang="zh-CN" sz="2000" b="1" dirty="0" smtClean="0">
              <a:solidFill>
                <a:schemeClr val="bg1"/>
              </a:solidFill>
              <a:latin typeface="Bahnschrift" pitchFamily="34" charset="0"/>
              <a:ea typeface="+mj-ea"/>
              <a:cs typeface="Times New Roman" pitchFamily="18" charset="0"/>
            </a:endParaRPr>
          </a:p>
          <a:p>
            <a:pPr marL="573088" indent="-285750" algn="just" eaLnBrk="1" fontAlgn="auto" hangingPunct="1">
              <a:lnSpc>
                <a:spcPct val="150000"/>
              </a:lnSpc>
              <a:spcBef>
                <a:spcPts val="0"/>
              </a:spcBef>
              <a:spcAft>
                <a:spcPts val="0"/>
              </a:spcAft>
              <a:buFont typeface="Arial" pitchFamily="34" charset="0"/>
              <a:buChar char="•"/>
              <a:defRPr/>
            </a:pPr>
            <a:r>
              <a:rPr lang="en-US" altLang="zh-CN" sz="2000" b="1" dirty="0" smtClean="0">
                <a:solidFill>
                  <a:schemeClr val="bg1"/>
                </a:solidFill>
                <a:latin typeface="Bahnschrift" pitchFamily="34" charset="0"/>
                <a:ea typeface="+mj-ea"/>
                <a:cs typeface="Times New Roman" pitchFamily="18" charset="0"/>
              </a:rPr>
              <a:t>The </a:t>
            </a:r>
            <a:r>
              <a:rPr lang="en-US" altLang="zh-CN" sz="2000" b="1" dirty="0">
                <a:solidFill>
                  <a:schemeClr val="bg1"/>
                </a:solidFill>
                <a:latin typeface="Bahnschrift" pitchFamily="34" charset="0"/>
                <a:ea typeface="+mj-ea"/>
                <a:cs typeface="Times New Roman" pitchFamily="18" charset="0"/>
              </a:rPr>
              <a:t>second stage is </a:t>
            </a:r>
            <a:r>
              <a:rPr lang="en-US" altLang="zh-CN" sz="2000" b="1" dirty="0">
                <a:solidFill>
                  <a:srgbClr val="FFC000"/>
                </a:solidFill>
                <a:latin typeface="Bahnschrift" pitchFamily="34" charset="0"/>
                <a:ea typeface="+mj-ea"/>
                <a:cs typeface="Times New Roman" pitchFamily="18" charset="0"/>
              </a:rPr>
              <a:t>instruction decodes</a:t>
            </a:r>
            <a:r>
              <a:rPr lang="en-US" altLang="zh-CN" sz="2000" b="1" dirty="0">
                <a:solidFill>
                  <a:schemeClr val="bg1"/>
                </a:solidFill>
                <a:latin typeface="Bahnschrift" pitchFamily="34" charset="0"/>
                <a:ea typeface="+mj-ea"/>
                <a:cs typeface="Times New Roman" pitchFamily="18" charset="0"/>
              </a:rPr>
              <a:t>, where instruction is </a:t>
            </a:r>
            <a:r>
              <a:rPr lang="en-US" altLang="zh-CN" sz="2000" b="1" dirty="0" smtClean="0">
                <a:solidFill>
                  <a:schemeClr val="bg1"/>
                </a:solidFill>
                <a:latin typeface="Bahnschrift" pitchFamily="34" charset="0"/>
                <a:ea typeface="+mj-ea"/>
                <a:cs typeface="Times New Roman" pitchFamily="18" charset="0"/>
              </a:rPr>
              <a:t>decoded.</a:t>
            </a:r>
          </a:p>
          <a:p>
            <a:pPr marL="573088" indent="-285750" algn="just" eaLnBrk="1" fontAlgn="auto" hangingPunct="1">
              <a:lnSpc>
                <a:spcPct val="150000"/>
              </a:lnSpc>
              <a:spcBef>
                <a:spcPts val="0"/>
              </a:spcBef>
              <a:spcAft>
                <a:spcPts val="0"/>
              </a:spcAft>
              <a:buFont typeface="Arial" pitchFamily="34" charset="0"/>
              <a:buChar char="•"/>
              <a:defRPr/>
            </a:pPr>
            <a:r>
              <a:rPr lang="en-US" altLang="zh-CN" sz="2000" b="1" dirty="0" smtClean="0">
                <a:solidFill>
                  <a:schemeClr val="bg1"/>
                </a:solidFill>
                <a:latin typeface="Bahnschrift" pitchFamily="34" charset="0"/>
                <a:ea typeface="+mj-ea"/>
                <a:cs typeface="Times New Roman" pitchFamily="18" charset="0"/>
              </a:rPr>
              <a:t>The </a:t>
            </a:r>
            <a:r>
              <a:rPr lang="en-US" altLang="zh-CN" sz="2000" b="1" dirty="0">
                <a:solidFill>
                  <a:schemeClr val="bg1"/>
                </a:solidFill>
                <a:latin typeface="Bahnschrift" pitchFamily="34" charset="0"/>
                <a:ea typeface="+mj-ea"/>
                <a:cs typeface="Times New Roman" pitchFamily="18" charset="0"/>
              </a:rPr>
              <a:t>third stage is the </a:t>
            </a:r>
            <a:r>
              <a:rPr lang="en-US" altLang="zh-CN" sz="2000" b="1" dirty="0">
                <a:solidFill>
                  <a:srgbClr val="FFC000"/>
                </a:solidFill>
                <a:latin typeface="Bahnschrift" pitchFamily="34" charset="0"/>
                <a:ea typeface="+mj-ea"/>
                <a:cs typeface="Times New Roman" pitchFamily="18" charset="0"/>
              </a:rPr>
              <a:t>instruction execution</a:t>
            </a:r>
            <a:r>
              <a:rPr lang="en-US" altLang="zh-CN" sz="2000" b="1" dirty="0">
                <a:solidFill>
                  <a:schemeClr val="bg1"/>
                </a:solidFill>
                <a:latin typeface="Bahnschrift" pitchFamily="34" charset="0"/>
                <a:ea typeface="+mj-ea"/>
                <a:cs typeface="Times New Roman" pitchFamily="18" charset="0"/>
              </a:rPr>
              <a:t>, where we calculate the address or execute the operation. </a:t>
            </a:r>
            <a:endParaRPr lang="en-US" altLang="zh-CN" sz="2000" b="1" dirty="0" smtClean="0">
              <a:solidFill>
                <a:schemeClr val="bg1"/>
              </a:solidFill>
              <a:latin typeface="Bahnschrift" pitchFamily="34" charset="0"/>
              <a:ea typeface="+mj-ea"/>
              <a:cs typeface="Times New Roman" pitchFamily="18" charset="0"/>
            </a:endParaRPr>
          </a:p>
          <a:p>
            <a:pPr marL="573088" indent="-285750" algn="just" eaLnBrk="1" fontAlgn="auto" hangingPunct="1">
              <a:lnSpc>
                <a:spcPct val="150000"/>
              </a:lnSpc>
              <a:spcBef>
                <a:spcPts val="0"/>
              </a:spcBef>
              <a:spcAft>
                <a:spcPts val="0"/>
              </a:spcAft>
              <a:buFont typeface="Arial" pitchFamily="34" charset="0"/>
              <a:buChar char="•"/>
              <a:defRPr/>
            </a:pPr>
            <a:r>
              <a:rPr lang="en-US" altLang="zh-CN" sz="2000" b="1" dirty="0" smtClean="0">
                <a:solidFill>
                  <a:schemeClr val="bg1"/>
                </a:solidFill>
                <a:latin typeface="Bahnschrift" pitchFamily="34" charset="0"/>
                <a:ea typeface="+mj-ea"/>
                <a:cs typeface="Times New Roman" pitchFamily="18" charset="0"/>
              </a:rPr>
              <a:t>The </a:t>
            </a:r>
            <a:r>
              <a:rPr lang="en-US" altLang="zh-CN" sz="2000" b="1" dirty="0">
                <a:solidFill>
                  <a:schemeClr val="bg1"/>
                </a:solidFill>
                <a:latin typeface="Bahnschrift" pitchFamily="34" charset="0"/>
                <a:ea typeface="+mj-ea"/>
                <a:cs typeface="Times New Roman" pitchFamily="18" charset="0"/>
              </a:rPr>
              <a:t>fourth stage is the </a:t>
            </a:r>
            <a:r>
              <a:rPr lang="en-US" altLang="zh-CN" sz="2000" b="1" dirty="0">
                <a:solidFill>
                  <a:srgbClr val="FFC000"/>
                </a:solidFill>
                <a:latin typeface="Bahnschrift" pitchFamily="34" charset="0"/>
                <a:ea typeface="+mj-ea"/>
                <a:cs typeface="Times New Roman" pitchFamily="18" charset="0"/>
              </a:rPr>
              <a:t>memory access stage</a:t>
            </a:r>
            <a:r>
              <a:rPr lang="en-US" altLang="zh-CN" sz="2000" b="1" dirty="0">
                <a:solidFill>
                  <a:schemeClr val="bg1"/>
                </a:solidFill>
                <a:latin typeface="Bahnschrift" pitchFamily="34" charset="0"/>
                <a:ea typeface="+mj-ea"/>
                <a:cs typeface="Times New Roman" pitchFamily="18" charset="0"/>
              </a:rPr>
              <a:t>, where memory operands are accessed. </a:t>
            </a:r>
            <a:endParaRPr lang="en-US" altLang="zh-CN" sz="2000" b="1" dirty="0" smtClean="0">
              <a:solidFill>
                <a:schemeClr val="bg1"/>
              </a:solidFill>
              <a:latin typeface="Bahnschrift" pitchFamily="34" charset="0"/>
              <a:ea typeface="+mj-ea"/>
              <a:cs typeface="Times New Roman" pitchFamily="18" charset="0"/>
            </a:endParaRPr>
          </a:p>
          <a:p>
            <a:pPr marL="573088" indent="-285750" algn="just" eaLnBrk="1" fontAlgn="auto" hangingPunct="1">
              <a:lnSpc>
                <a:spcPct val="150000"/>
              </a:lnSpc>
              <a:spcBef>
                <a:spcPts val="0"/>
              </a:spcBef>
              <a:spcAft>
                <a:spcPts val="0"/>
              </a:spcAft>
              <a:buFont typeface="Arial" pitchFamily="34" charset="0"/>
              <a:buChar char="•"/>
              <a:defRPr/>
            </a:pPr>
            <a:r>
              <a:rPr lang="en-US" altLang="zh-CN" sz="2000" b="1" dirty="0" smtClean="0">
                <a:solidFill>
                  <a:schemeClr val="bg1"/>
                </a:solidFill>
                <a:latin typeface="Bahnschrift" pitchFamily="34" charset="0"/>
                <a:ea typeface="+mj-ea"/>
                <a:cs typeface="Times New Roman" pitchFamily="18" charset="0"/>
              </a:rPr>
              <a:t>The </a:t>
            </a:r>
            <a:r>
              <a:rPr lang="en-US" altLang="zh-CN" sz="2000" b="1" dirty="0">
                <a:solidFill>
                  <a:schemeClr val="bg1"/>
                </a:solidFill>
                <a:latin typeface="Bahnschrift" pitchFamily="34" charset="0"/>
                <a:ea typeface="+mj-ea"/>
                <a:cs typeface="Times New Roman" pitchFamily="18" charset="0"/>
              </a:rPr>
              <a:t>fifth stage is the </a:t>
            </a:r>
            <a:r>
              <a:rPr lang="en-US" altLang="zh-CN" sz="2000" b="1" dirty="0">
                <a:solidFill>
                  <a:srgbClr val="FFC000"/>
                </a:solidFill>
                <a:latin typeface="Bahnschrift" pitchFamily="34" charset="0"/>
                <a:ea typeface="+mj-ea"/>
                <a:cs typeface="Times New Roman" pitchFamily="18" charset="0"/>
              </a:rPr>
              <a:t>write back stage</a:t>
            </a:r>
            <a:r>
              <a:rPr lang="en-US" altLang="zh-CN" sz="2000" b="1" dirty="0">
                <a:solidFill>
                  <a:schemeClr val="bg1"/>
                </a:solidFill>
                <a:latin typeface="Bahnschrift" pitchFamily="34" charset="0"/>
                <a:ea typeface="+mj-ea"/>
                <a:cs typeface="Times New Roman" pitchFamily="18" charset="0"/>
              </a:rPr>
              <a:t>, where the result writes back to the </a:t>
            </a:r>
            <a:r>
              <a:rPr lang="en-US" altLang="zh-CN" sz="2000" b="1" dirty="0" smtClean="0">
                <a:solidFill>
                  <a:schemeClr val="bg1"/>
                </a:solidFill>
                <a:latin typeface="Bahnschrift" pitchFamily="34" charset="0"/>
                <a:ea typeface="+mj-ea"/>
                <a:cs typeface="Times New Roman" pitchFamily="18" charset="0"/>
              </a:rPr>
              <a:t>register.</a:t>
            </a:r>
          </a:p>
        </p:txBody>
      </p:sp>
    </p:spTree>
    <p:extLst>
      <p:ext uri="{BB962C8B-B14F-4D97-AF65-F5344CB8AC3E}">
        <p14:creationId xmlns:p14="http://schemas.microsoft.com/office/powerpoint/2010/main" val="352356336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3" y="547390"/>
            <a:ext cx="8609463"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a:solidFill>
                  <a:schemeClr val="bg1"/>
                </a:solidFill>
                <a:latin typeface="时尚中黑简体" panose="01010104010101010101" pitchFamily="2" charset="-122"/>
                <a:ea typeface="时尚中黑简体" panose="01010104010101010101" pitchFamily="2" charset="-122"/>
              </a:rPr>
              <a:t>Performance of Pipelined processor</a:t>
            </a:r>
            <a:endParaRPr lang="zh-CN" altLang="en-US" sz="2800" dirty="0">
              <a:solidFill>
                <a:srgbClr val="69EAF4"/>
              </a:solidFill>
              <a:latin typeface="时尚中黑简体" panose="01010104010101010101" pitchFamily="2" charset="-122"/>
              <a:ea typeface="时尚中黑简体" panose="01010104010101010101" pitchFamily="2" charset="-122"/>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xmlns="" id="{90441D43-9405-4EA2-9639-40C0EDD5D6D5}"/>
                  </a:ext>
                </a:extLst>
              </p:cNvPr>
              <p:cNvSpPr/>
              <p:nvPr/>
            </p:nvSpPr>
            <p:spPr bwMode="auto">
              <a:xfrm>
                <a:off x="1628773" y="1229315"/>
                <a:ext cx="9316729" cy="3377143"/>
              </a:xfrm>
              <a:prstGeom prst="rect">
                <a:avLst/>
              </a:prstGeom>
            </p:spPr>
            <p:txBody>
              <a:bodyPr wrap="square">
                <a:spAutoFit/>
                <a:scene3d>
                  <a:camera prst="orthographicFront"/>
                  <a:lightRig rig="threePt" dir="t"/>
                </a:scene3d>
                <a:sp3d contourW="12700"/>
              </a:bodyPr>
              <a:lstStyle/>
              <a:p>
                <a:pPr marL="573088" indent="-285750" algn="just" eaLnBrk="1" fontAlgn="auto" hangingPunct="1">
                  <a:lnSpc>
                    <a:spcPct val="150000"/>
                  </a:lnSpc>
                  <a:spcBef>
                    <a:spcPts val="0"/>
                  </a:spcBef>
                  <a:spcAft>
                    <a:spcPts val="0"/>
                  </a:spcAft>
                  <a:buFont typeface="Arial" pitchFamily="34" charset="0"/>
                  <a:buChar char="•"/>
                  <a:defRPr/>
                </a:pPr>
                <a:r>
                  <a:rPr lang="en-US" altLang="zh-CN" sz="2000" dirty="0" smtClean="0">
                    <a:solidFill>
                      <a:schemeClr val="bg1"/>
                    </a:solidFill>
                    <a:latin typeface="Bahnschrift" pitchFamily="34" charset="0"/>
                    <a:ea typeface="+mj-ea"/>
                    <a:cs typeface="Times New Roman" pitchFamily="18" charset="0"/>
                  </a:rPr>
                  <a:t>Time </a:t>
                </a:r>
                <a:r>
                  <a:rPr lang="en-US" altLang="zh-CN" sz="2000" dirty="0">
                    <a:solidFill>
                      <a:schemeClr val="bg1"/>
                    </a:solidFill>
                    <a:latin typeface="Bahnschrift" pitchFamily="34" charset="0"/>
                    <a:ea typeface="+mj-ea"/>
                    <a:cs typeface="Times New Roman" pitchFamily="18" charset="0"/>
                  </a:rPr>
                  <a:t>taken to execute ‘n’ instructions in a pipelined </a:t>
                </a:r>
                <a:r>
                  <a:rPr lang="en-US" altLang="zh-CN" sz="2000" dirty="0" smtClean="0">
                    <a:solidFill>
                      <a:schemeClr val="bg1"/>
                    </a:solidFill>
                    <a:latin typeface="Bahnschrift" pitchFamily="34" charset="0"/>
                    <a:ea typeface="+mj-ea"/>
                    <a:cs typeface="Times New Roman" pitchFamily="18" charset="0"/>
                  </a:rPr>
                  <a:t>processor</a:t>
                </a:r>
              </a:p>
              <a:p>
                <a:pPr marL="287338" algn="ctr"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bg1"/>
                              </a:solidFill>
                              <a:latin typeface="Cambria Math"/>
                              <a:ea typeface="+mj-ea"/>
                              <a:cs typeface="Times New Roman" pitchFamily="18" charset="0"/>
                            </a:rPr>
                          </m:ctrlPr>
                        </m:sSubPr>
                        <m:e>
                          <m:r>
                            <a:rPr lang="en-US" altLang="zh-CN" sz="2000" b="0" i="1" smtClean="0">
                              <a:solidFill>
                                <a:schemeClr val="bg1"/>
                              </a:solidFill>
                              <a:latin typeface="Cambria Math"/>
                              <a:ea typeface="+mj-ea"/>
                              <a:cs typeface="Times New Roman" pitchFamily="18" charset="0"/>
                            </a:rPr>
                            <m:t>𝐸𝑇</m:t>
                          </m:r>
                        </m:e>
                        <m:sub>
                          <m:r>
                            <a:rPr lang="en-US" altLang="zh-CN" sz="2000" b="0" i="1" smtClean="0">
                              <a:solidFill>
                                <a:schemeClr val="bg1"/>
                              </a:solidFill>
                              <a:latin typeface="Cambria Math"/>
                              <a:ea typeface="+mj-ea"/>
                              <a:cs typeface="Times New Roman" pitchFamily="18" charset="0"/>
                            </a:rPr>
                            <m:t>𝑝𝑖𝑝𝑒𝑙𝑖𝑛𝑒</m:t>
                          </m:r>
                        </m:sub>
                      </m:sSub>
                      <m:r>
                        <a:rPr lang="en-US" altLang="zh-CN" sz="2000" b="0" i="1">
                          <a:solidFill>
                            <a:schemeClr val="bg1"/>
                          </a:solidFill>
                          <a:latin typeface="Cambria Math"/>
                          <a:ea typeface="+mj-ea"/>
                          <a:cs typeface="Times New Roman" pitchFamily="18" charset="0"/>
                        </a:rPr>
                        <m:t>=</m:t>
                      </m:r>
                      <m:d>
                        <m:dPr>
                          <m:ctrlPr>
                            <a:rPr lang="en-US" altLang="zh-CN" sz="2000" i="1" smtClean="0">
                              <a:solidFill>
                                <a:schemeClr val="bg1"/>
                              </a:solidFill>
                              <a:latin typeface="Cambria Math"/>
                              <a:ea typeface="+mj-ea"/>
                              <a:cs typeface="Times New Roman" pitchFamily="18" charset="0"/>
                            </a:rPr>
                          </m:ctrlPr>
                        </m:dPr>
                        <m:e>
                          <m:r>
                            <a:rPr lang="en-US" altLang="zh-CN" sz="2000" b="0" i="1" smtClean="0">
                              <a:solidFill>
                                <a:schemeClr val="bg1"/>
                              </a:solidFill>
                              <a:latin typeface="Cambria Math"/>
                              <a:ea typeface="+mj-ea"/>
                              <a:cs typeface="Times New Roman" pitchFamily="18" charset="0"/>
                            </a:rPr>
                            <m:t>𝑘</m:t>
                          </m:r>
                          <m:r>
                            <a:rPr lang="en-US" altLang="zh-CN" sz="2000" b="0" i="1" smtClean="0">
                              <a:solidFill>
                                <a:schemeClr val="bg1"/>
                              </a:solidFill>
                              <a:latin typeface="Cambria Math"/>
                              <a:ea typeface="+mj-ea"/>
                              <a:cs typeface="Times New Roman" pitchFamily="18" charset="0"/>
                            </a:rPr>
                            <m:t>+</m:t>
                          </m:r>
                          <m:d>
                            <m:dPr>
                              <m:ctrlPr>
                                <a:rPr lang="en-US" altLang="zh-CN" sz="2000" i="1" smtClean="0">
                                  <a:solidFill>
                                    <a:schemeClr val="bg1"/>
                                  </a:solidFill>
                                  <a:latin typeface="Cambria Math"/>
                                  <a:ea typeface="+mj-ea"/>
                                  <a:cs typeface="Times New Roman" pitchFamily="18" charset="0"/>
                                </a:rPr>
                              </m:ctrlPr>
                            </m:dPr>
                            <m:e>
                              <m:r>
                                <a:rPr lang="en-US" altLang="zh-CN" sz="2000" b="0" i="1" smtClean="0">
                                  <a:solidFill>
                                    <a:schemeClr val="bg1"/>
                                  </a:solidFill>
                                  <a:latin typeface="Cambria Math"/>
                                  <a:ea typeface="+mj-ea"/>
                                  <a:cs typeface="Times New Roman" pitchFamily="18" charset="0"/>
                                </a:rPr>
                                <m:t>𝑛</m:t>
                              </m:r>
                              <m:r>
                                <a:rPr lang="en-US" altLang="zh-CN" sz="2000" b="0" i="1" smtClean="0">
                                  <a:solidFill>
                                    <a:schemeClr val="bg1"/>
                                  </a:solidFill>
                                  <a:latin typeface="Cambria Math"/>
                                  <a:ea typeface="+mj-ea"/>
                                  <a:cs typeface="Times New Roman" pitchFamily="18" charset="0"/>
                                </a:rPr>
                                <m:t>−1</m:t>
                              </m:r>
                            </m:e>
                          </m:d>
                        </m:e>
                      </m:d>
                      <m:sSub>
                        <m:sSubPr>
                          <m:ctrlPr>
                            <a:rPr lang="en-US" altLang="zh-CN" sz="2000" i="1">
                              <a:solidFill>
                                <a:schemeClr val="bg1"/>
                              </a:solidFill>
                              <a:latin typeface="Cambria Math"/>
                              <a:ea typeface="Cambria Math"/>
                              <a:cs typeface="Times New Roman" pitchFamily="18" charset="0"/>
                            </a:rPr>
                          </m:ctrlPr>
                        </m:sSubPr>
                        <m:e>
                          <m:r>
                            <a:rPr lang="en-US" altLang="zh-CN" sz="2000" b="0" i="1">
                              <a:solidFill>
                                <a:schemeClr val="bg1"/>
                              </a:solidFill>
                              <a:latin typeface="Cambria Math"/>
                              <a:ea typeface="Cambria Math"/>
                              <a:cs typeface="Times New Roman" pitchFamily="18" charset="0"/>
                            </a:rPr>
                            <m:t>𝑇</m:t>
                          </m:r>
                        </m:e>
                        <m:sub>
                          <m:r>
                            <a:rPr lang="en-US" altLang="zh-CN" sz="2000" b="0" i="1">
                              <a:solidFill>
                                <a:schemeClr val="bg1"/>
                              </a:solidFill>
                              <a:latin typeface="Cambria Math"/>
                              <a:ea typeface="Cambria Math"/>
                              <a:cs typeface="Times New Roman" pitchFamily="18" charset="0"/>
                            </a:rPr>
                            <m:t>𝑝</m:t>
                          </m:r>
                        </m:sub>
                      </m:sSub>
                    </m:oMath>
                  </m:oMathPara>
                </a14:m>
                <a:endParaRPr lang="en-US" altLang="zh-CN" sz="2000" dirty="0" smtClean="0">
                  <a:solidFill>
                    <a:schemeClr val="bg1"/>
                  </a:solidFill>
                  <a:latin typeface="Bahnschrift" pitchFamily="34" charset="0"/>
                  <a:ea typeface="+mj-ea"/>
                  <a:cs typeface="Times New Roman" pitchFamily="18" charset="0"/>
                </a:endParaRPr>
              </a:p>
              <a:p>
                <a:pPr marL="573088" indent="-285750" algn="just"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In the same case, for a non-pipelined processor, the execution time of ‘n’ instructions will be:</a:t>
                </a:r>
              </a:p>
              <a:p>
                <a:pPr marL="287338" algn="ctr"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sz="2000" i="1">
                              <a:solidFill>
                                <a:schemeClr val="bg1"/>
                              </a:solidFill>
                              <a:latin typeface="Cambria Math"/>
                              <a:cs typeface="Times New Roman" pitchFamily="18" charset="0"/>
                            </a:rPr>
                          </m:ctrlPr>
                        </m:sSubPr>
                        <m:e>
                          <m:r>
                            <a:rPr lang="en-US" altLang="zh-CN" sz="2000" b="0" i="1">
                              <a:solidFill>
                                <a:schemeClr val="bg1"/>
                              </a:solidFill>
                              <a:latin typeface="Cambria Math"/>
                              <a:cs typeface="Times New Roman" pitchFamily="18" charset="0"/>
                            </a:rPr>
                            <m:t>𝐸𝑇</m:t>
                          </m:r>
                        </m:e>
                        <m:sub>
                          <m:r>
                            <a:rPr lang="en-US" altLang="zh-CN" sz="2000" b="0" i="1" smtClean="0">
                              <a:solidFill>
                                <a:schemeClr val="bg1"/>
                              </a:solidFill>
                              <a:latin typeface="Cambria Math"/>
                              <a:cs typeface="Times New Roman" pitchFamily="18" charset="0"/>
                            </a:rPr>
                            <m:t>𝑛𝑜𝑛</m:t>
                          </m:r>
                          <m:r>
                            <a:rPr lang="en-US" altLang="zh-CN" sz="2000" b="0" i="1" smtClean="0">
                              <a:solidFill>
                                <a:schemeClr val="bg1"/>
                              </a:solidFill>
                              <a:latin typeface="Cambria Math"/>
                              <a:cs typeface="Times New Roman" pitchFamily="18" charset="0"/>
                            </a:rPr>
                            <m:t>−</m:t>
                          </m:r>
                          <m:r>
                            <a:rPr lang="en-US" altLang="zh-CN" sz="2000" b="0" i="1">
                              <a:solidFill>
                                <a:schemeClr val="bg1"/>
                              </a:solidFill>
                              <a:latin typeface="Cambria Math"/>
                              <a:cs typeface="Times New Roman" pitchFamily="18" charset="0"/>
                            </a:rPr>
                            <m:t>𝑝𝑖𝑝𝑒𝑙𝑖𝑛𝑒</m:t>
                          </m:r>
                        </m:sub>
                      </m:sSub>
                      <m:r>
                        <a:rPr lang="en-US" altLang="zh-CN" sz="2000" b="0" i="1">
                          <a:solidFill>
                            <a:schemeClr val="bg1"/>
                          </a:solidFill>
                          <a:latin typeface="Cambria Math"/>
                          <a:cs typeface="Times New Roman" pitchFamily="18" charset="0"/>
                        </a:rPr>
                        <m:t>=</m:t>
                      </m:r>
                      <m:r>
                        <a:rPr lang="en-US" altLang="zh-CN" sz="2000" b="0" i="1" smtClean="0">
                          <a:solidFill>
                            <a:schemeClr val="bg1"/>
                          </a:solidFill>
                          <a:latin typeface="Cambria Math"/>
                          <a:cs typeface="Times New Roman" pitchFamily="18" charset="0"/>
                        </a:rPr>
                        <m:t>𝑛</m:t>
                      </m:r>
                      <m:r>
                        <a:rPr lang="en-US" altLang="zh-CN" sz="2000" b="0" i="1" smtClean="0">
                          <a:solidFill>
                            <a:schemeClr val="bg1"/>
                          </a:solidFill>
                          <a:latin typeface="Cambria Math"/>
                          <a:ea typeface="Cambria Math"/>
                          <a:cs typeface="Times New Roman" pitchFamily="18" charset="0"/>
                        </a:rPr>
                        <m:t>×</m:t>
                      </m:r>
                      <m:r>
                        <a:rPr lang="en-US" altLang="zh-CN" sz="2000" b="0" i="1" smtClean="0">
                          <a:solidFill>
                            <a:schemeClr val="bg1"/>
                          </a:solidFill>
                          <a:latin typeface="Cambria Math"/>
                          <a:ea typeface="Cambria Math"/>
                          <a:cs typeface="Times New Roman" pitchFamily="18" charset="0"/>
                        </a:rPr>
                        <m:t>𝑘</m:t>
                      </m:r>
                      <m:r>
                        <a:rPr lang="en-US" altLang="zh-CN" sz="2000" b="0" i="1" smtClean="0">
                          <a:solidFill>
                            <a:schemeClr val="bg1"/>
                          </a:solidFill>
                          <a:latin typeface="Cambria Math"/>
                          <a:ea typeface="Cambria Math"/>
                          <a:cs typeface="Times New Roman" pitchFamily="18" charset="0"/>
                        </a:rPr>
                        <m:t> ×</m:t>
                      </m:r>
                      <m:sSub>
                        <m:sSubPr>
                          <m:ctrlPr>
                            <a:rPr lang="en-US" altLang="zh-CN" sz="2000" i="1" smtClean="0">
                              <a:solidFill>
                                <a:schemeClr val="bg1"/>
                              </a:solidFill>
                              <a:latin typeface="Cambria Math"/>
                              <a:ea typeface="Cambria Math"/>
                              <a:cs typeface="Times New Roman" pitchFamily="18" charset="0"/>
                            </a:rPr>
                          </m:ctrlPr>
                        </m:sSubPr>
                        <m:e>
                          <m:r>
                            <a:rPr lang="en-US" altLang="zh-CN" sz="2000" b="0" i="1" smtClean="0">
                              <a:solidFill>
                                <a:schemeClr val="bg1"/>
                              </a:solidFill>
                              <a:latin typeface="Cambria Math"/>
                              <a:ea typeface="Cambria Math"/>
                              <a:cs typeface="Times New Roman" pitchFamily="18" charset="0"/>
                            </a:rPr>
                            <m:t>𝑇</m:t>
                          </m:r>
                        </m:e>
                        <m:sub>
                          <m:r>
                            <a:rPr lang="en-US" altLang="zh-CN" sz="2000" b="0" i="1" smtClean="0">
                              <a:solidFill>
                                <a:schemeClr val="bg1"/>
                              </a:solidFill>
                              <a:latin typeface="Cambria Math"/>
                              <a:ea typeface="Cambria Math"/>
                              <a:cs typeface="Times New Roman" pitchFamily="18" charset="0"/>
                            </a:rPr>
                            <m:t>𝑝</m:t>
                          </m:r>
                        </m:sub>
                      </m:sSub>
                    </m:oMath>
                  </m:oMathPara>
                </a14:m>
                <a:endParaRPr lang="en-US" altLang="zh-CN" sz="2000" dirty="0" smtClean="0">
                  <a:solidFill>
                    <a:schemeClr val="bg1"/>
                  </a:solidFill>
                  <a:latin typeface="Bahnschrift" pitchFamily="34" charset="0"/>
                  <a:ea typeface="+mj-ea"/>
                  <a:cs typeface="Times New Roman" pitchFamily="18" charset="0"/>
                </a:endParaRPr>
              </a:p>
              <a:p>
                <a:pPr marL="287338" algn="ctr" eaLnBrk="1" fontAlgn="auto" hangingPunct="1">
                  <a:lnSpc>
                    <a:spcPct val="150000"/>
                  </a:lnSpc>
                  <a:spcBef>
                    <a:spcPts val="0"/>
                  </a:spcBef>
                  <a:spcAft>
                    <a:spcPts val="0"/>
                  </a:spcAft>
                  <a:defRPr/>
                </a:pPr>
                <a:r>
                  <a:rPr lang="en-US" altLang="zh-CN" sz="2000" dirty="0" smtClean="0">
                    <a:solidFill>
                      <a:schemeClr val="bg1"/>
                    </a:solidFill>
                    <a:latin typeface="Bahnschrift" pitchFamily="34" charset="0"/>
                    <a:ea typeface="+mj-ea"/>
                    <a:cs typeface="Times New Roman" pitchFamily="18" charset="0"/>
                  </a:rPr>
                  <a:t>Where k = No of stages</a:t>
                </a:r>
              </a:p>
              <a:p>
                <a:pPr marL="287338" algn="ctr" eaLnBrk="1" fontAlgn="auto" hangingPunct="1">
                  <a:lnSpc>
                    <a:spcPct val="150000"/>
                  </a:lnSpc>
                  <a:spcBef>
                    <a:spcPts val="0"/>
                  </a:spcBef>
                  <a:spcAft>
                    <a:spcPts val="0"/>
                  </a:spcAft>
                  <a:defRPr/>
                </a:pPr>
                <a:r>
                  <a:rPr lang="en-US" altLang="zh-CN" sz="2000" dirty="0" smtClean="0">
                    <a:solidFill>
                      <a:schemeClr val="bg1"/>
                    </a:solidFill>
                    <a:latin typeface="Bahnschrift" pitchFamily="34" charset="0"/>
                    <a:ea typeface="+mj-ea"/>
                    <a:cs typeface="Times New Roman" pitchFamily="18" charset="0"/>
                  </a:rPr>
                  <a:t>N = </a:t>
                </a:r>
                <a:r>
                  <a:rPr lang="en-US" altLang="zh-CN" sz="2000" dirty="0" err="1" smtClean="0">
                    <a:solidFill>
                      <a:schemeClr val="bg1"/>
                    </a:solidFill>
                    <a:latin typeface="Bahnschrift" pitchFamily="34" charset="0"/>
                    <a:ea typeface="+mj-ea"/>
                    <a:cs typeface="Times New Roman" pitchFamily="18" charset="0"/>
                  </a:rPr>
                  <a:t>Insturctions</a:t>
                </a:r>
                <a:endParaRPr lang="en-US" altLang="zh-CN" sz="2000" dirty="0" smtClean="0">
                  <a:solidFill>
                    <a:schemeClr val="bg1"/>
                  </a:solidFill>
                  <a:latin typeface="Bahnschrift" pitchFamily="34" charset="0"/>
                  <a:ea typeface="+mj-ea"/>
                  <a:cs typeface="Times New Roman" pitchFamily="18" charset="0"/>
                </a:endParaRPr>
              </a:p>
            </p:txBody>
          </p:sp>
        </mc:Choice>
        <mc:Fallback>
          <p:sp>
            <p:nvSpPr>
              <p:cNvPr id="9" name="矩形 8">
                <a:extLst>
                  <a:ext uri="{FF2B5EF4-FFF2-40B4-BE49-F238E27FC236}">
                    <a16:creationId xmlns:a16="http://schemas.microsoft.com/office/drawing/2014/main" xmlns="" xmlns:a14="http://schemas.microsoft.com/office/drawing/2010/main" id="{90441D43-9405-4EA2-9639-40C0EDD5D6D5}"/>
                  </a:ext>
                </a:extLst>
              </p:cNvPr>
              <p:cNvSpPr>
                <a:spLocks noRot="1" noChangeAspect="1" noMove="1" noResize="1" noEditPoints="1" noAdjustHandles="1" noChangeArrowheads="1" noChangeShapeType="1" noTextEdit="1"/>
              </p:cNvSpPr>
              <p:nvPr/>
            </p:nvSpPr>
            <p:spPr bwMode="auto">
              <a:xfrm>
                <a:off x="1628773" y="1229315"/>
                <a:ext cx="9316729" cy="3377143"/>
              </a:xfrm>
              <a:prstGeom prst="rect">
                <a:avLst/>
              </a:prstGeom>
              <a:blipFill rotWithShape="1">
                <a:blip r:embed="rId3"/>
                <a:stretch>
                  <a:fillRect r="-1373" b="-1986"/>
                </a:stretch>
              </a:blipFill>
            </p:spPr>
            <p:txBody>
              <a:bodyPr/>
              <a:lstStyle/>
              <a:p>
                <a:r>
                  <a:rPr lang="en-US">
                    <a:noFill/>
                  </a:rPr>
                  <a:t> </a:t>
                </a:r>
              </a:p>
            </p:txBody>
          </p:sp>
        </mc:Fallback>
      </mc:AlternateContent>
    </p:spTree>
    <p:extLst>
      <p:ext uri="{BB962C8B-B14F-4D97-AF65-F5344CB8AC3E}">
        <p14:creationId xmlns:p14="http://schemas.microsoft.com/office/powerpoint/2010/main" val="225714015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3" y="547390"/>
            <a:ext cx="8609463" cy="954107"/>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smtClean="0">
                <a:solidFill>
                  <a:schemeClr val="bg1"/>
                </a:solidFill>
                <a:latin typeface="时尚中黑简体" panose="01010104010101010101" pitchFamily="2" charset="-122"/>
                <a:ea typeface="时尚中黑简体" panose="01010104010101010101" pitchFamily="2" charset="-122"/>
              </a:rPr>
              <a:t>Speedup </a:t>
            </a:r>
            <a:r>
              <a:rPr lang="en-US" altLang="zh-CN" sz="2800" dirty="0">
                <a:solidFill>
                  <a:schemeClr val="bg1"/>
                </a:solidFill>
                <a:latin typeface="时尚中黑简体" panose="01010104010101010101" pitchFamily="2" charset="-122"/>
                <a:ea typeface="时尚中黑简体" panose="01010104010101010101" pitchFamily="2" charset="-122"/>
              </a:rPr>
              <a:t>(S) of the pipelined processor over the non-pipelined </a:t>
            </a:r>
            <a:r>
              <a:rPr lang="en-US" altLang="zh-CN" sz="2800" dirty="0" smtClean="0">
                <a:solidFill>
                  <a:schemeClr val="bg1"/>
                </a:solidFill>
                <a:latin typeface="时尚中黑简体" panose="01010104010101010101" pitchFamily="2" charset="-122"/>
                <a:ea typeface="时尚中黑简体" panose="01010104010101010101" pitchFamily="2" charset="-122"/>
              </a:rPr>
              <a:t>processor</a:t>
            </a:r>
            <a:endParaRPr lang="en-US" altLang="zh-CN" sz="2800" dirty="0">
              <a:solidFill>
                <a:schemeClr val="bg1"/>
              </a:solidFill>
              <a:latin typeface="时尚中黑简体" panose="01010104010101010101" pitchFamily="2" charset="-122"/>
              <a:ea typeface="时尚中黑简体" panose="01010104010101010101" pitchFamily="2" charset="-122"/>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xmlns="" id="{90441D43-9405-4EA2-9639-40C0EDD5D6D5}"/>
                  </a:ext>
                </a:extLst>
              </p:cNvPr>
              <p:cNvSpPr/>
              <p:nvPr/>
            </p:nvSpPr>
            <p:spPr bwMode="auto">
              <a:xfrm>
                <a:off x="1628773" y="2075491"/>
                <a:ext cx="9316729" cy="2454454"/>
              </a:xfrm>
              <a:prstGeom prst="rect">
                <a:avLst/>
              </a:prstGeom>
            </p:spPr>
            <p:txBody>
              <a:bodyPr wrap="square">
                <a:spAutoFit/>
                <a:scene3d>
                  <a:camera prst="orthographicFront"/>
                  <a:lightRig rig="threePt" dir="t"/>
                </a:scene3d>
                <a:sp3d contourW="12700"/>
              </a:bodyPr>
              <a:lstStyle/>
              <a:p>
                <a:pPr marL="287338" eaLnBrk="1" fontAlgn="auto" hangingPunct="1">
                  <a:lnSpc>
                    <a:spcPct val="150000"/>
                  </a:lnSpc>
                  <a:spcBef>
                    <a:spcPts val="0"/>
                  </a:spcBef>
                  <a:spcAft>
                    <a:spcPts val="0"/>
                  </a:spcAft>
                  <a:defRPr/>
                </a:pPr>
                <a:r>
                  <a:rPr lang="en-US" altLang="zh-CN" sz="2000" dirty="0">
                    <a:solidFill>
                      <a:schemeClr val="bg1"/>
                    </a:solidFill>
                    <a:latin typeface="Bahnschrift" pitchFamily="34" charset="0"/>
                    <a:cs typeface="Times New Roman" pitchFamily="18" charset="0"/>
                  </a:rPr>
                  <a:t>So, speedup (S) of the pipelined processor over the non-pipelined processor</a:t>
                </a:r>
              </a:p>
              <a:p>
                <a:pPr marL="287338"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000" i="1">
                          <a:solidFill>
                            <a:schemeClr val="bg1"/>
                          </a:solidFill>
                          <a:latin typeface="Cambria Math"/>
                          <a:cs typeface="Times New Roman" pitchFamily="18" charset="0"/>
                        </a:rPr>
                        <m:t>𝑆</m:t>
                      </m:r>
                      <m:r>
                        <a:rPr lang="en-US" altLang="zh-CN" sz="2000" i="1">
                          <a:solidFill>
                            <a:schemeClr val="bg1"/>
                          </a:solidFill>
                          <a:latin typeface="Cambria Math"/>
                          <a:cs typeface="Times New Roman" pitchFamily="18" charset="0"/>
                        </a:rPr>
                        <m:t>= </m:t>
                      </m:r>
                      <m:f>
                        <m:fPr>
                          <m:ctrlPr>
                            <a:rPr lang="en-US" altLang="zh-CN" sz="2000" i="1">
                              <a:solidFill>
                                <a:schemeClr val="bg1"/>
                              </a:solidFill>
                              <a:latin typeface="Cambria Math"/>
                              <a:cs typeface="Times New Roman" pitchFamily="18" charset="0"/>
                            </a:rPr>
                          </m:ctrlPr>
                        </m:fPr>
                        <m:num>
                          <m:r>
                            <a:rPr lang="en-US" altLang="zh-CN" sz="2000" i="1">
                              <a:solidFill>
                                <a:schemeClr val="bg1"/>
                              </a:solidFill>
                              <a:latin typeface="Cambria Math"/>
                              <a:cs typeface="Times New Roman" pitchFamily="18" charset="0"/>
                            </a:rPr>
                            <m:t>𝑃𝑒𝑟𝑓𝑜𝑟𝑚𝑎𝑛𝑐𝑒</m:t>
                          </m:r>
                          <m:r>
                            <a:rPr lang="en-US" altLang="zh-CN" sz="2000" i="1">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𝑜𝑓</m:t>
                          </m:r>
                          <m:r>
                            <a:rPr lang="en-US" altLang="zh-CN" sz="2000" i="1">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𝑛𝑜𝑛</m:t>
                          </m:r>
                          <m:r>
                            <a:rPr lang="en-US" altLang="zh-CN" sz="2000" i="1">
                              <a:solidFill>
                                <a:schemeClr val="bg1"/>
                              </a:solidFill>
                              <a:latin typeface="Cambria Math"/>
                              <a:cs typeface="Times New Roman" pitchFamily="18" charset="0"/>
                            </a:rPr>
                            <m:t>−</m:t>
                          </m:r>
                          <m:r>
                            <a:rPr lang="en-US" altLang="zh-CN" sz="2000" i="1">
                              <a:solidFill>
                                <a:schemeClr val="bg1"/>
                              </a:solidFill>
                              <a:latin typeface="Cambria Math"/>
                              <a:cs typeface="Times New Roman" pitchFamily="18" charset="0"/>
                            </a:rPr>
                            <m:t>𝑝𝑖𝑝𝑒𝑙𝑖𝑛𝑒𝑑</m:t>
                          </m:r>
                          <m:r>
                            <a:rPr lang="en-US" altLang="zh-CN" sz="2000" i="1">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𝑝𝑟𝑜𝑐𝑒𝑠𝑠𝑜𝑟</m:t>
                          </m:r>
                        </m:num>
                        <m:den>
                          <m:r>
                            <a:rPr lang="en-US" altLang="zh-CN" sz="2000" i="1">
                              <a:solidFill>
                                <a:schemeClr val="bg1"/>
                              </a:solidFill>
                              <a:latin typeface="Cambria Math"/>
                              <a:cs typeface="Times New Roman" pitchFamily="18" charset="0"/>
                            </a:rPr>
                            <m:t>𝑃𝑒𝑟𝑓𝑜𝑟𝑚𝑎𝑛𝑐𝑒</m:t>
                          </m:r>
                          <m:r>
                            <a:rPr lang="en-US" altLang="zh-CN" sz="2000" i="1">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𝑜𝑓</m:t>
                          </m:r>
                          <m:r>
                            <a:rPr lang="en-US" altLang="zh-CN" sz="2000" i="1">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𝑝𝑖𝑝𝑒𝑙𝑖𝑛𝑒𝑑</m:t>
                          </m:r>
                          <m:r>
                            <a:rPr lang="en-US" altLang="zh-CN" sz="2000" i="1">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𝑝𝑟𝑜𝑐𝑒𝑠𝑠𝑜𝑟</m:t>
                          </m:r>
                        </m:den>
                      </m:f>
                    </m:oMath>
                  </m:oMathPara>
                </a14:m>
                <a:endParaRPr lang="en-US" altLang="zh-CN" sz="2000" dirty="0">
                  <a:solidFill>
                    <a:schemeClr val="bg1"/>
                  </a:solidFill>
                  <a:latin typeface="Bahnschrift" pitchFamily="34" charset="0"/>
                  <a:cs typeface="Times New Roman" pitchFamily="18" charset="0"/>
                </a:endParaRPr>
              </a:p>
              <a:p>
                <a:pPr marL="287338"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000" i="1">
                          <a:solidFill>
                            <a:schemeClr val="bg1"/>
                          </a:solidFill>
                          <a:latin typeface="Cambria Math"/>
                          <a:cs typeface="Times New Roman" pitchFamily="18" charset="0"/>
                        </a:rPr>
                        <m:t>𝑆</m:t>
                      </m:r>
                      <m:r>
                        <a:rPr lang="en-US" altLang="zh-CN" sz="2000" i="1">
                          <a:solidFill>
                            <a:schemeClr val="bg1"/>
                          </a:solidFill>
                          <a:latin typeface="Cambria Math"/>
                          <a:cs typeface="Times New Roman" pitchFamily="18" charset="0"/>
                        </a:rPr>
                        <m:t>= </m:t>
                      </m:r>
                      <m:f>
                        <m:fPr>
                          <m:ctrlPr>
                            <a:rPr lang="en-US" altLang="zh-CN" sz="2000" i="1">
                              <a:solidFill>
                                <a:schemeClr val="bg1"/>
                              </a:solidFill>
                              <a:latin typeface="Cambria Math"/>
                              <a:cs typeface="Times New Roman" pitchFamily="18" charset="0"/>
                            </a:rPr>
                          </m:ctrlPr>
                        </m:fPr>
                        <m:num>
                          <m:r>
                            <a:rPr lang="zh-CN" altLang="en-US" sz="2000" i="1">
                              <a:solidFill>
                                <a:schemeClr val="bg1"/>
                              </a:solidFill>
                              <a:latin typeface="Cambria Math"/>
                              <a:cs typeface="Times New Roman" pitchFamily="18" charset="0"/>
                            </a:rPr>
                            <m:t>𝑘</m:t>
                          </m:r>
                          <m:r>
                            <a:rPr lang="en-US" altLang="zh-CN" sz="2000" i="1">
                              <a:solidFill>
                                <a:schemeClr val="bg1"/>
                              </a:solidFill>
                              <a:latin typeface="Cambria Math"/>
                              <a:cs typeface="Times New Roman" pitchFamily="18" charset="0"/>
                            </a:rPr>
                            <m:t> </m:t>
                          </m:r>
                          <m:r>
                            <a:rPr lang="en-US" altLang="zh-CN" sz="2000" i="1">
                              <a:solidFill>
                                <a:schemeClr val="bg1"/>
                              </a:solidFill>
                              <a:latin typeface="Cambria Math"/>
                              <a:ea typeface="Cambria Math"/>
                              <a:cs typeface="Times New Roman" pitchFamily="18" charset="0"/>
                            </a:rPr>
                            <m:t>×</m:t>
                          </m:r>
                          <m:r>
                            <a:rPr lang="en-US" altLang="zh-CN" sz="2000" i="1">
                              <a:solidFill>
                                <a:schemeClr val="bg1"/>
                              </a:solidFill>
                              <a:latin typeface="Cambria Math"/>
                              <a:ea typeface="Cambria Math"/>
                              <a:cs typeface="Times New Roman" pitchFamily="18" charset="0"/>
                            </a:rPr>
                            <m:t>𝑛</m:t>
                          </m:r>
                        </m:num>
                        <m:den>
                          <m:r>
                            <a:rPr lang="en-US" altLang="zh-CN" sz="2000" b="1" i="1">
                              <a:solidFill>
                                <a:schemeClr val="bg1"/>
                              </a:solidFill>
                              <a:latin typeface="Cambria Math"/>
                              <a:cs typeface="Times New Roman" pitchFamily="18" charset="0"/>
                            </a:rPr>
                            <m:t>𝒌</m:t>
                          </m:r>
                          <m:r>
                            <a:rPr lang="en-US" altLang="zh-CN" sz="2000" b="1" i="1">
                              <a:solidFill>
                                <a:schemeClr val="bg1"/>
                              </a:solidFill>
                              <a:latin typeface="Cambria Math"/>
                              <a:cs typeface="Times New Roman" pitchFamily="18" charset="0"/>
                            </a:rPr>
                            <m:t>+</m:t>
                          </m:r>
                          <m:d>
                            <m:dPr>
                              <m:ctrlPr>
                                <a:rPr lang="en-US" altLang="zh-CN" sz="2000" b="1" i="1">
                                  <a:solidFill>
                                    <a:schemeClr val="bg1"/>
                                  </a:solidFill>
                                  <a:latin typeface="Cambria Math"/>
                                  <a:cs typeface="Times New Roman" pitchFamily="18" charset="0"/>
                                </a:rPr>
                              </m:ctrlPr>
                            </m:dPr>
                            <m:e>
                              <m:r>
                                <a:rPr lang="en-US" altLang="zh-CN" sz="2000" b="1" i="1">
                                  <a:solidFill>
                                    <a:schemeClr val="bg1"/>
                                  </a:solidFill>
                                  <a:latin typeface="Cambria Math"/>
                                  <a:cs typeface="Times New Roman" pitchFamily="18" charset="0"/>
                                </a:rPr>
                                <m:t>𝒏</m:t>
                              </m:r>
                              <m:r>
                                <a:rPr lang="en-US" altLang="zh-CN" sz="2000" b="1" i="1">
                                  <a:solidFill>
                                    <a:schemeClr val="bg1"/>
                                  </a:solidFill>
                                  <a:latin typeface="Cambria Math"/>
                                  <a:cs typeface="Times New Roman" pitchFamily="18" charset="0"/>
                                </a:rPr>
                                <m:t>−</m:t>
                              </m:r>
                              <m:r>
                                <a:rPr lang="en-US" altLang="zh-CN" sz="2000" b="1" i="1">
                                  <a:solidFill>
                                    <a:schemeClr val="bg1"/>
                                  </a:solidFill>
                                  <a:latin typeface="Cambria Math"/>
                                  <a:cs typeface="Times New Roman" pitchFamily="18" charset="0"/>
                                </a:rPr>
                                <m:t>𝟏</m:t>
                              </m:r>
                            </m:e>
                          </m:d>
                        </m:den>
                      </m:f>
                    </m:oMath>
                  </m:oMathPara>
                </a14:m>
                <a:endParaRPr lang="en-US" altLang="zh-CN" sz="1600" dirty="0">
                  <a:solidFill>
                    <a:schemeClr val="bg1"/>
                  </a:solidFill>
                  <a:latin typeface="Bahnschrift" pitchFamily="34" charset="0"/>
                  <a:cs typeface="Times New Roman" pitchFamily="18" charset="0"/>
                </a:endParaRPr>
              </a:p>
            </p:txBody>
          </p:sp>
        </mc:Choice>
        <mc:Fallback>
          <p:sp>
            <p:nvSpPr>
              <p:cNvPr id="9" name="矩形 8">
                <a:extLst>
                  <a:ext uri="{FF2B5EF4-FFF2-40B4-BE49-F238E27FC236}">
                    <a16:creationId xmlns:a16="http://schemas.microsoft.com/office/drawing/2014/main" xmlns="" xmlns:a14="http://schemas.microsoft.com/office/drawing/2010/main" id="{90441D43-9405-4EA2-9639-40C0EDD5D6D5}"/>
                  </a:ext>
                </a:extLst>
              </p:cNvPr>
              <p:cNvSpPr>
                <a:spLocks noRot="1" noChangeAspect="1" noMove="1" noResize="1" noEditPoints="1" noAdjustHandles="1" noChangeArrowheads="1" noChangeShapeType="1" noTextEdit="1"/>
              </p:cNvSpPr>
              <p:nvPr/>
            </p:nvSpPr>
            <p:spPr bwMode="auto">
              <a:xfrm>
                <a:off x="1628773" y="2075491"/>
                <a:ext cx="9316729" cy="2454454"/>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29189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2" y="344190"/>
            <a:ext cx="8609463" cy="830997"/>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400" dirty="0" smtClean="0">
                <a:solidFill>
                  <a:schemeClr val="bg1"/>
                </a:solidFill>
                <a:latin typeface="时尚中黑简体" panose="01010104010101010101" pitchFamily="2" charset="-122"/>
                <a:ea typeface="时尚中黑简体" panose="01010104010101010101" pitchFamily="2" charset="-122"/>
              </a:rPr>
              <a:t>Maximum Speedup </a:t>
            </a:r>
            <a:r>
              <a:rPr lang="en-US" altLang="zh-CN" sz="2400" dirty="0">
                <a:solidFill>
                  <a:schemeClr val="bg1"/>
                </a:solidFill>
                <a:latin typeface="时尚中黑简体" panose="01010104010101010101" pitchFamily="2" charset="-122"/>
                <a:ea typeface="时尚中黑简体" panose="01010104010101010101" pitchFamily="2" charset="-122"/>
              </a:rPr>
              <a:t>(S) of the pipelined processor over the non-pipelined </a:t>
            </a:r>
            <a:r>
              <a:rPr lang="en-US" altLang="zh-CN" sz="2400" dirty="0" smtClean="0">
                <a:solidFill>
                  <a:schemeClr val="bg1"/>
                </a:solidFill>
                <a:latin typeface="时尚中黑简体" panose="01010104010101010101" pitchFamily="2" charset="-122"/>
                <a:ea typeface="时尚中黑简体" panose="01010104010101010101" pitchFamily="2" charset="-122"/>
              </a:rPr>
              <a:t>processor</a:t>
            </a:r>
            <a:endParaRPr lang="en-US" altLang="zh-CN" sz="2400" dirty="0">
              <a:solidFill>
                <a:schemeClr val="bg1"/>
              </a:solidFill>
              <a:latin typeface="时尚中黑简体" panose="01010104010101010101" pitchFamily="2" charset="-122"/>
              <a:ea typeface="时尚中黑简体" panose="01010104010101010101" pitchFamily="2" charset="-122"/>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xmlns="" id="{90441D43-9405-4EA2-9639-40C0EDD5D6D5}"/>
                  </a:ext>
                </a:extLst>
              </p:cNvPr>
              <p:cNvSpPr/>
              <p:nvPr/>
            </p:nvSpPr>
            <p:spPr bwMode="auto">
              <a:xfrm>
                <a:off x="1628772" y="1194596"/>
                <a:ext cx="9316729" cy="5485476"/>
              </a:xfrm>
              <a:prstGeom prst="rect">
                <a:avLst/>
              </a:prstGeom>
            </p:spPr>
            <p:txBody>
              <a:bodyPr wrap="square">
                <a:spAutoFit/>
                <a:scene3d>
                  <a:camera prst="orthographicFront"/>
                  <a:lightRig rig="threePt" dir="t"/>
                </a:scene3d>
                <a:sp3d contourW="12700"/>
              </a:bodyPr>
              <a:lstStyle/>
              <a:p>
                <a:pPr marL="287338" eaLnBrk="1" fontAlgn="auto" hangingPunct="1">
                  <a:lnSpc>
                    <a:spcPct val="150000"/>
                  </a:lnSpc>
                  <a:spcBef>
                    <a:spcPts val="0"/>
                  </a:spcBef>
                  <a:spcAft>
                    <a:spcPts val="0"/>
                  </a:spcAft>
                  <a:defRPr/>
                </a:pPr>
                <a:r>
                  <a:rPr lang="en-US" altLang="zh-CN" dirty="0" smtClean="0">
                    <a:solidFill>
                      <a:schemeClr val="bg1"/>
                    </a:solidFill>
                    <a:latin typeface="Bahnschrift" pitchFamily="34" charset="0"/>
                    <a:cs typeface="Times New Roman" pitchFamily="18" charset="0"/>
                  </a:rPr>
                  <a:t>So, speedup (S) of the pipelined processor over the non-pipelined processor when infinite number of instructions are executed:</a:t>
                </a:r>
              </a:p>
              <a:p>
                <a:pPr marL="287338" eaLnBrk="1" fontAlgn="auto" hangingPunct="1">
                  <a:lnSpc>
                    <a:spcPct val="150000"/>
                  </a:lnSpc>
                  <a:spcBef>
                    <a:spcPts val="0"/>
                  </a:spcBef>
                  <a:spcAft>
                    <a:spcPts val="0"/>
                  </a:spcAft>
                  <a:defRPr/>
                </a:pPr>
                <a:r>
                  <a:rPr lang="en-US" altLang="zh-CN" sz="1600" dirty="0" smtClean="0">
                    <a:solidFill>
                      <a:schemeClr val="bg1"/>
                    </a:solidFill>
                    <a:latin typeface="Bahnschrift" pitchFamily="34" charset="0"/>
                    <a:cs typeface="Times New Roman" pitchFamily="18" charset="0"/>
                  </a:rPr>
                  <a:t>So here n = </a:t>
                </a:r>
                <a14:m>
                  <m:oMath xmlns:m="http://schemas.openxmlformats.org/officeDocument/2006/math">
                    <m:r>
                      <a:rPr lang="en-US" altLang="zh-CN" sz="1600" i="1">
                        <a:solidFill>
                          <a:schemeClr val="bg1"/>
                        </a:solidFill>
                        <a:latin typeface="Cambria Math"/>
                        <a:ea typeface="Cambria Math"/>
                        <a:cs typeface="Times New Roman" pitchFamily="18" charset="0"/>
                      </a:rPr>
                      <m:t>∞</m:t>
                    </m:r>
                  </m:oMath>
                </a14:m>
                <a:endParaRPr lang="en-US" altLang="zh-CN" sz="1600" dirty="0">
                  <a:solidFill>
                    <a:schemeClr val="bg1"/>
                  </a:solidFill>
                  <a:latin typeface="Bahnschrift" pitchFamily="34" charset="0"/>
                  <a:cs typeface="Times New Roman" pitchFamily="18" charset="0"/>
                </a:endParaRPr>
              </a:p>
              <a:p>
                <a:pPr marL="287338"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a:cs typeface="Times New Roman" pitchFamily="18" charset="0"/>
                            </a:rPr>
                          </m:ctrlPr>
                        </m:sSubPr>
                        <m:e>
                          <m:r>
                            <a:rPr lang="en-US" altLang="zh-CN" i="1">
                              <a:solidFill>
                                <a:schemeClr val="bg1"/>
                              </a:solidFill>
                              <a:latin typeface="Cambria Math"/>
                              <a:cs typeface="Times New Roman" pitchFamily="18" charset="0"/>
                            </a:rPr>
                            <m:t>𝑆</m:t>
                          </m:r>
                        </m:e>
                        <m:sub>
                          <m:r>
                            <a:rPr lang="en-US" altLang="zh-CN" b="0" i="1" smtClean="0">
                              <a:solidFill>
                                <a:schemeClr val="bg1"/>
                              </a:solidFill>
                              <a:latin typeface="Cambria Math"/>
                              <a:cs typeface="Times New Roman" pitchFamily="18" charset="0"/>
                            </a:rPr>
                            <m:t>𝑚𝑎𝑥</m:t>
                          </m:r>
                        </m:sub>
                      </m:sSub>
                      <m:r>
                        <a:rPr lang="en-US" altLang="zh-CN" i="1">
                          <a:solidFill>
                            <a:schemeClr val="bg1"/>
                          </a:solidFill>
                          <a:latin typeface="Cambria Math"/>
                          <a:cs typeface="Times New Roman" pitchFamily="18" charset="0"/>
                        </a:rPr>
                        <m:t>= </m:t>
                      </m:r>
                      <m:f>
                        <m:fPr>
                          <m:ctrlPr>
                            <a:rPr lang="en-US" altLang="zh-CN" i="1">
                              <a:solidFill>
                                <a:schemeClr val="bg1"/>
                              </a:solidFill>
                              <a:latin typeface="Cambria Math"/>
                              <a:cs typeface="Times New Roman" pitchFamily="18" charset="0"/>
                            </a:rPr>
                          </m:ctrlPr>
                        </m:fPr>
                        <m:num>
                          <m:r>
                            <a:rPr lang="en-US" altLang="zh-CN" i="1">
                              <a:solidFill>
                                <a:schemeClr val="bg1"/>
                              </a:solidFill>
                              <a:latin typeface="Cambria Math"/>
                              <a:cs typeface="Times New Roman" pitchFamily="18" charset="0"/>
                            </a:rPr>
                            <m:t>𝑃𝑒𝑟𝑓𝑜𝑟𝑚𝑎𝑛𝑐𝑒</m:t>
                          </m:r>
                          <m:r>
                            <a:rPr lang="en-US" altLang="zh-CN" i="1">
                              <a:solidFill>
                                <a:schemeClr val="bg1"/>
                              </a:solidFill>
                              <a:latin typeface="Cambria Math"/>
                              <a:cs typeface="Times New Roman" pitchFamily="18" charset="0"/>
                            </a:rPr>
                            <m:t> </m:t>
                          </m:r>
                          <m:r>
                            <a:rPr lang="en-US" altLang="zh-CN" i="1">
                              <a:solidFill>
                                <a:schemeClr val="bg1"/>
                              </a:solidFill>
                              <a:latin typeface="Cambria Math"/>
                              <a:cs typeface="Times New Roman" pitchFamily="18" charset="0"/>
                            </a:rPr>
                            <m:t>𝑜𝑓</m:t>
                          </m:r>
                          <m:r>
                            <a:rPr lang="en-US" altLang="zh-CN" i="1">
                              <a:solidFill>
                                <a:schemeClr val="bg1"/>
                              </a:solidFill>
                              <a:latin typeface="Cambria Math"/>
                              <a:cs typeface="Times New Roman" pitchFamily="18" charset="0"/>
                            </a:rPr>
                            <m:t> </m:t>
                          </m:r>
                          <m:r>
                            <a:rPr lang="en-US" altLang="zh-CN" i="1">
                              <a:solidFill>
                                <a:schemeClr val="bg1"/>
                              </a:solidFill>
                              <a:latin typeface="Cambria Math"/>
                              <a:cs typeface="Times New Roman" pitchFamily="18" charset="0"/>
                            </a:rPr>
                            <m:t>𝑛𝑜𝑛</m:t>
                          </m:r>
                          <m:r>
                            <a:rPr lang="en-US" altLang="zh-CN" i="1">
                              <a:solidFill>
                                <a:schemeClr val="bg1"/>
                              </a:solidFill>
                              <a:latin typeface="Cambria Math"/>
                              <a:cs typeface="Times New Roman" pitchFamily="18" charset="0"/>
                            </a:rPr>
                            <m:t>−</m:t>
                          </m:r>
                          <m:r>
                            <a:rPr lang="en-US" altLang="zh-CN" i="1">
                              <a:solidFill>
                                <a:schemeClr val="bg1"/>
                              </a:solidFill>
                              <a:latin typeface="Cambria Math"/>
                              <a:cs typeface="Times New Roman" pitchFamily="18" charset="0"/>
                            </a:rPr>
                            <m:t>𝑝𝑖𝑝𝑒𝑙𝑖𝑛𝑒𝑑</m:t>
                          </m:r>
                          <m:r>
                            <a:rPr lang="en-US" altLang="zh-CN" i="1">
                              <a:solidFill>
                                <a:schemeClr val="bg1"/>
                              </a:solidFill>
                              <a:latin typeface="Cambria Math"/>
                              <a:cs typeface="Times New Roman" pitchFamily="18" charset="0"/>
                            </a:rPr>
                            <m:t> </m:t>
                          </m:r>
                          <m:r>
                            <a:rPr lang="en-US" altLang="zh-CN" i="1">
                              <a:solidFill>
                                <a:schemeClr val="bg1"/>
                              </a:solidFill>
                              <a:latin typeface="Cambria Math"/>
                              <a:cs typeface="Times New Roman" pitchFamily="18" charset="0"/>
                            </a:rPr>
                            <m:t>𝑝𝑟𝑜𝑐𝑒𝑠𝑠𝑜𝑟</m:t>
                          </m:r>
                        </m:num>
                        <m:den>
                          <m:r>
                            <a:rPr lang="en-US" altLang="zh-CN" i="1">
                              <a:solidFill>
                                <a:schemeClr val="bg1"/>
                              </a:solidFill>
                              <a:latin typeface="Cambria Math"/>
                              <a:cs typeface="Times New Roman" pitchFamily="18" charset="0"/>
                            </a:rPr>
                            <m:t>𝑃𝑒𝑟𝑓𝑜𝑟𝑚𝑎𝑛𝑐𝑒</m:t>
                          </m:r>
                          <m:r>
                            <a:rPr lang="en-US" altLang="zh-CN" i="1">
                              <a:solidFill>
                                <a:schemeClr val="bg1"/>
                              </a:solidFill>
                              <a:latin typeface="Cambria Math"/>
                              <a:cs typeface="Times New Roman" pitchFamily="18" charset="0"/>
                            </a:rPr>
                            <m:t> </m:t>
                          </m:r>
                          <m:r>
                            <a:rPr lang="en-US" altLang="zh-CN" i="1">
                              <a:solidFill>
                                <a:schemeClr val="bg1"/>
                              </a:solidFill>
                              <a:latin typeface="Cambria Math"/>
                              <a:cs typeface="Times New Roman" pitchFamily="18" charset="0"/>
                            </a:rPr>
                            <m:t>𝑜𝑓</m:t>
                          </m:r>
                          <m:r>
                            <a:rPr lang="en-US" altLang="zh-CN" i="1">
                              <a:solidFill>
                                <a:schemeClr val="bg1"/>
                              </a:solidFill>
                              <a:latin typeface="Cambria Math"/>
                              <a:cs typeface="Times New Roman" pitchFamily="18" charset="0"/>
                            </a:rPr>
                            <m:t> </m:t>
                          </m:r>
                          <m:r>
                            <a:rPr lang="en-US" altLang="zh-CN" i="1">
                              <a:solidFill>
                                <a:schemeClr val="bg1"/>
                              </a:solidFill>
                              <a:latin typeface="Cambria Math"/>
                              <a:cs typeface="Times New Roman" pitchFamily="18" charset="0"/>
                            </a:rPr>
                            <m:t>𝑝𝑖𝑝𝑒𝑙𝑖𝑛𝑒𝑑</m:t>
                          </m:r>
                          <m:r>
                            <a:rPr lang="en-US" altLang="zh-CN" i="1">
                              <a:solidFill>
                                <a:schemeClr val="bg1"/>
                              </a:solidFill>
                              <a:latin typeface="Cambria Math"/>
                              <a:cs typeface="Times New Roman" pitchFamily="18" charset="0"/>
                            </a:rPr>
                            <m:t> </m:t>
                          </m:r>
                          <m:r>
                            <a:rPr lang="en-US" altLang="zh-CN" i="1">
                              <a:solidFill>
                                <a:schemeClr val="bg1"/>
                              </a:solidFill>
                              <a:latin typeface="Cambria Math"/>
                              <a:cs typeface="Times New Roman" pitchFamily="18" charset="0"/>
                            </a:rPr>
                            <m:t>𝑝𝑟𝑜𝑐𝑒𝑠𝑠𝑜𝑟</m:t>
                          </m:r>
                        </m:den>
                      </m:f>
                      <m:r>
                        <a:rPr lang="en-US" altLang="zh-CN" i="1">
                          <a:solidFill>
                            <a:schemeClr val="bg1"/>
                          </a:solidFill>
                          <a:latin typeface="Cambria Math"/>
                          <a:cs typeface="Times New Roman" pitchFamily="18" charset="0"/>
                        </a:rPr>
                        <m:t>𝑤h𝑒𝑟𝑒</m:t>
                      </m:r>
                      <m:r>
                        <a:rPr lang="en-US" altLang="zh-CN" i="1">
                          <a:solidFill>
                            <a:schemeClr val="bg1"/>
                          </a:solidFill>
                          <a:latin typeface="Cambria Math"/>
                          <a:cs typeface="Times New Roman" pitchFamily="18" charset="0"/>
                        </a:rPr>
                        <m:t>  </m:t>
                      </m:r>
                      <m:r>
                        <a:rPr lang="en-US" altLang="zh-CN" i="1">
                          <a:solidFill>
                            <a:schemeClr val="bg1"/>
                          </a:solidFill>
                          <a:latin typeface="Cambria Math"/>
                          <a:cs typeface="Times New Roman" pitchFamily="18" charset="0"/>
                        </a:rPr>
                        <m:t>𝑛</m:t>
                      </m:r>
                      <m:r>
                        <a:rPr lang="en-US" altLang="zh-CN" i="1">
                          <a:solidFill>
                            <a:schemeClr val="bg1"/>
                          </a:solidFill>
                          <a:latin typeface="Cambria Math"/>
                          <a:cs typeface="Times New Roman" pitchFamily="18" charset="0"/>
                        </a:rPr>
                        <m:t> = ∞</m:t>
                      </m:r>
                    </m:oMath>
                  </m:oMathPara>
                </a14:m>
                <a:endParaRPr lang="en-US" altLang="zh-CN" dirty="0">
                  <a:solidFill>
                    <a:schemeClr val="bg1"/>
                  </a:solidFill>
                  <a:latin typeface="Bahnschrift" pitchFamily="34" charset="0"/>
                  <a:cs typeface="Times New Roman" pitchFamily="18" charset="0"/>
                </a:endParaRPr>
              </a:p>
              <a:p>
                <a:pPr marL="287338"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a:cs typeface="Times New Roman" pitchFamily="18" charset="0"/>
                            </a:rPr>
                          </m:ctrlPr>
                        </m:sSubPr>
                        <m:e>
                          <m:r>
                            <a:rPr lang="en-US" altLang="zh-CN" i="1">
                              <a:solidFill>
                                <a:schemeClr val="bg1"/>
                              </a:solidFill>
                              <a:latin typeface="Cambria Math"/>
                              <a:cs typeface="Times New Roman" pitchFamily="18" charset="0"/>
                            </a:rPr>
                            <m:t>𝑆</m:t>
                          </m:r>
                        </m:e>
                        <m:sub>
                          <m:r>
                            <a:rPr lang="en-US" altLang="zh-CN" i="1">
                              <a:solidFill>
                                <a:schemeClr val="bg1"/>
                              </a:solidFill>
                              <a:latin typeface="Cambria Math"/>
                              <a:cs typeface="Times New Roman" pitchFamily="18" charset="0"/>
                            </a:rPr>
                            <m:t>𝑚𝑎𝑥</m:t>
                          </m:r>
                        </m:sub>
                      </m:sSub>
                      <m:r>
                        <a:rPr lang="en-US" altLang="zh-CN" i="1">
                          <a:solidFill>
                            <a:schemeClr val="bg1"/>
                          </a:solidFill>
                          <a:latin typeface="Cambria Math"/>
                          <a:cs typeface="Times New Roman" pitchFamily="18" charset="0"/>
                        </a:rPr>
                        <m:t>= </m:t>
                      </m:r>
                      <m:f>
                        <m:fPr>
                          <m:ctrlPr>
                            <a:rPr lang="en-US" altLang="zh-CN" i="1">
                              <a:solidFill>
                                <a:schemeClr val="bg1"/>
                              </a:solidFill>
                              <a:latin typeface="Cambria Math"/>
                              <a:cs typeface="Times New Roman" pitchFamily="18" charset="0"/>
                            </a:rPr>
                          </m:ctrlPr>
                        </m:fPr>
                        <m:num>
                          <m:r>
                            <a:rPr lang="zh-CN" altLang="en-US" i="1">
                              <a:solidFill>
                                <a:schemeClr val="bg1"/>
                              </a:solidFill>
                              <a:latin typeface="Cambria Math"/>
                              <a:cs typeface="Times New Roman" pitchFamily="18" charset="0"/>
                            </a:rPr>
                            <m:t>𝑘</m:t>
                          </m:r>
                          <m:r>
                            <a:rPr lang="en-US" altLang="zh-CN" i="1">
                              <a:solidFill>
                                <a:schemeClr val="bg1"/>
                              </a:solidFill>
                              <a:latin typeface="Cambria Math"/>
                              <a:cs typeface="Times New Roman" pitchFamily="18" charset="0"/>
                            </a:rPr>
                            <m:t> </m:t>
                          </m:r>
                          <m:r>
                            <a:rPr lang="en-US" altLang="zh-CN" i="1">
                              <a:solidFill>
                                <a:schemeClr val="bg1"/>
                              </a:solidFill>
                              <a:latin typeface="Cambria Math"/>
                              <a:ea typeface="Cambria Math"/>
                              <a:cs typeface="Times New Roman" pitchFamily="18" charset="0"/>
                            </a:rPr>
                            <m:t>×</m:t>
                          </m:r>
                          <m:r>
                            <a:rPr lang="en-US" altLang="zh-CN" i="1">
                              <a:solidFill>
                                <a:schemeClr val="bg1"/>
                              </a:solidFill>
                              <a:latin typeface="Cambria Math"/>
                              <a:ea typeface="Cambria Math"/>
                              <a:cs typeface="Times New Roman" pitchFamily="18" charset="0"/>
                            </a:rPr>
                            <m:t>𝑛</m:t>
                          </m:r>
                        </m:num>
                        <m:den>
                          <m:r>
                            <a:rPr lang="en-US" altLang="zh-CN" b="1" i="1">
                              <a:solidFill>
                                <a:schemeClr val="bg1"/>
                              </a:solidFill>
                              <a:latin typeface="Cambria Math"/>
                              <a:cs typeface="Times New Roman" pitchFamily="18" charset="0"/>
                            </a:rPr>
                            <m:t>𝒌</m:t>
                          </m:r>
                          <m:r>
                            <a:rPr lang="en-US" altLang="zh-CN" b="1" i="1">
                              <a:solidFill>
                                <a:schemeClr val="bg1"/>
                              </a:solidFill>
                              <a:latin typeface="Cambria Math"/>
                              <a:cs typeface="Times New Roman" pitchFamily="18" charset="0"/>
                            </a:rPr>
                            <m:t>+</m:t>
                          </m:r>
                          <m:d>
                            <m:dPr>
                              <m:ctrlPr>
                                <a:rPr lang="en-US" altLang="zh-CN" b="1" i="1">
                                  <a:solidFill>
                                    <a:schemeClr val="bg1"/>
                                  </a:solidFill>
                                  <a:latin typeface="Cambria Math"/>
                                  <a:cs typeface="Times New Roman" pitchFamily="18" charset="0"/>
                                </a:rPr>
                              </m:ctrlPr>
                            </m:dPr>
                            <m:e>
                              <m:r>
                                <a:rPr lang="en-US" altLang="zh-CN" b="1" i="1">
                                  <a:solidFill>
                                    <a:schemeClr val="bg1"/>
                                  </a:solidFill>
                                  <a:latin typeface="Cambria Math"/>
                                  <a:cs typeface="Times New Roman" pitchFamily="18" charset="0"/>
                                </a:rPr>
                                <m:t>𝒏</m:t>
                              </m:r>
                              <m:r>
                                <a:rPr lang="en-US" altLang="zh-CN" b="1" i="1">
                                  <a:solidFill>
                                    <a:schemeClr val="bg1"/>
                                  </a:solidFill>
                                  <a:latin typeface="Cambria Math"/>
                                  <a:cs typeface="Times New Roman" pitchFamily="18" charset="0"/>
                                </a:rPr>
                                <m:t>−</m:t>
                              </m:r>
                              <m:r>
                                <a:rPr lang="en-US" altLang="zh-CN" b="1" i="1">
                                  <a:solidFill>
                                    <a:schemeClr val="bg1"/>
                                  </a:solidFill>
                                  <a:latin typeface="Cambria Math"/>
                                  <a:cs typeface="Times New Roman" pitchFamily="18" charset="0"/>
                                </a:rPr>
                                <m:t>𝟏</m:t>
                              </m:r>
                            </m:e>
                          </m:d>
                        </m:den>
                      </m:f>
                    </m:oMath>
                  </m:oMathPara>
                </a14:m>
                <a:endParaRPr lang="en-US" altLang="zh-CN" sz="1600" dirty="0" smtClean="0">
                  <a:solidFill>
                    <a:schemeClr val="bg1"/>
                  </a:solidFill>
                  <a:latin typeface="Bahnschrift" pitchFamily="34" charset="0"/>
                  <a:cs typeface="Times New Roman" pitchFamily="18" charset="0"/>
                </a:endParaRPr>
              </a:p>
              <a:p>
                <a:pPr marL="287338" eaLnBrk="1" fontAlgn="auto" hangingPunct="1">
                  <a:lnSpc>
                    <a:spcPct val="150000"/>
                  </a:lnSpc>
                  <a:spcBef>
                    <a:spcPts val="0"/>
                  </a:spcBef>
                  <a:spcAft>
                    <a:spcPts val="0"/>
                  </a:spcAft>
                  <a:defRPr/>
                </a:pPr>
                <a:r>
                  <a:rPr lang="en-US" altLang="zh-CN" dirty="0" smtClean="0">
                    <a:solidFill>
                      <a:schemeClr val="bg1"/>
                    </a:solidFill>
                    <a:latin typeface="Bahnschrift" pitchFamily="34" charset="0"/>
                    <a:cs typeface="Times New Roman" pitchFamily="18" charset="0"/>
                  </a:rPr>
                  <a:t>We will take n common from both nominator and denominator</a:t>
                </a:r>
              </a:p>
              <a:p>
                <a:pPr marL="287338"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a:cs typeface="Times New Roman" pitchFamily="18" charset="0"/>
                            </a:rPr>
                          </m:ctrlPr>
                        </m:sSubPr>
                        <m:e>
                          <m:r>
                            <a:rPr lang="en-US" altLang="zh-CN" i="1">
                              <a:solidFill>
                                <a:schemeClr val="bg1"/>
                              </a:solidFill>
                              <a:latin typeface="Cambria Math"/>
                              <a:cs typeface="Times New Roman" pitchFamily="18" charset="0"/>
                            </a:rPr>
                            <m:t>𝑆</m:t>
                          </m:r>
                        </m:e>
                        <m:sub>
                          <m:r>
                            <a:rPr lang="en-US" altLang="zh-CN" i="1">
                              <a:solidFill>
                                <a:schemeClr val="bg1"/>
                              </a:solidFill>
                              <a:latin typeface="Cambria Math"/>
                              <a:cs typeface="Times New Roman" pitchFamily="18" charset="0"/>
                            </a:rPr>
                            <m:t>𝑚𝑎𝑥</m:t>
                          </m:r>
                        </m:sub>
                      </m:sSub>
                      <m:r>
                        <a:rPr lang="en-US" altLang="zh-CN" i="1">
                          <a:solidFill>
                            <a:schemeClr val="bg1"/>
                          </a:solidFill>
                          <a:latin typeface="Cambria Math"/>
                          <a:cs typeface="Times New Roman" pitchFamily="18" charset="0"/>
                        </a:rPr>
                        <m:t>= </m:t>
                      </m:r>
                      <m:f>
                        <m:fPr>
                          <m:ctrlPr>
                            <a:rPr lang="en-US" altLang="zh-CN" i="1">
                              <a:solidFill>
                                <a:schemeClr val="bg1"/>
                              </a:solidFill>
                              <a:latin typeface="Cambria Math"/>
                              <a:cs typeface="Times New Roman" pitchFamily="18" charset="0"/>
                            </a:rPr>
                          </m:ctrlPr>
                        </m:fPr>
                        <m:num>
                          <m:r>
                            <a:rPr lang="en-US" altLang="zh-CN" b="0" i="1" smtClean="0">
                              <a:solidFill>
                                <a:schemeClr val="bg1"/>
                              </a:solidFill>
                              <a:latin typeface="Cambria Math"/>
                              <a:cs typeface="Times New Roman" pitchFamily="18" charset="0"/>
                            </a:rPr>
                            <m:t>𝑛</m:t>
                          </m:r>
                          <m:r>
                            <a:rPr lang="en-US" altLang="zh-CN" b="0" i="1" smtClean="0">
                              <a:solidFill>
                                <a:schemeClr val="bg1"/>
                              </a:solidFill>
                              <a:latin typeface="Cambria Math"/>
                              <a:cs typeface="Times New Roman" pitchFamily="18" charset="0"/>
                            </a:rPr>
                            <m:t> (</m:t>
                          </m:r>
                          <m:r>
                            <a:rPr lang="zh-CN" altLang="en-US" i="1">
                              <a:solidFill>
                                <a:schemeClr val="bg1"/>
                              </a:solidFill>
                              <a:latin typeface="Cambria Math"/>
                              <a:cs typeface="Times New Roman" pitchFamily="18" charset="0"/>
                            </a:rPr>
                            <m:t>𝑘</m:t>
                          </m:r>
                          <m:r>
                            <a:rPr lang="en-US" altLang="zh-CN" b="0" i="1" smtClean="0">
                              <a:solidFill>
                                <a:schemeClr val="bg1"/>
                              </a:solidFill>
                              <a:latin typeface="Cambria Math"/>
                              <a:cs typeface="Times New Roman" pitchFamily="18" charset="0"/>
                            </a:rPr>
                            <m:t>)</m:t>
                          </m:r>
                        </m:num>
                        <m:den>
                          <m:r>
                            <a:rPr lang="en-US" altLang="zh-CN" b="1" i="1" smtClean="0">
                              <a:solidFill>
                                <a:schemeClr val="bg1"/>
                              </a:solidFill>
                              <a:latin typeface="Cambria Math"/>
                              <a:ea typeface="Cambria Math"/>
                              <a:cs typeface="Times New Roman" pitchFamily="18" charset="0"/>
                            </a:rPr>
                            <m:t>𝒏</m:t>
                          </m:r>
                          <m:r>
                            <a:rPr lang="en-US" altLang="zh-CN" b="1" i="1" smtClean="0">
                              <a:solidFill>
                                <a:schemeClr val="bg1"/>
                              </a:solidFill>
                              <a:latin typeface="Cambria Math"/>
                              <a:ea typeface="Cambria Math"/>
                              <a:cs typeface="Times New Roman" pitchFamily="18" charset="0"/>
                            </a:rPr>
                            <m:t>(</m:t>
                          </m:r>
                          <m:r>
                            <a:rPr lang="en-US" altLang="zh-CN" b="1" i="1" smtClean="0">
                              <a:solidFill>
                                <a:schemeClr val="bg1"/>
                              </a:solidFill>
                              <a:latin typeface="Cambria Math"/>
                              <a:ea typeface="Cambria Math"/>
                              <a:cs typeface="Times New Roman" pitchFamily="18" charset="0"/>
                            </a:rPr>
                            <m:t>𝒌</m:t>
                          </m:r>
                          <m:r>
                            <a:rPr lang="en-US" altLang="zh-CN" b="1" i="1" smtClean="0">
                              <a:solidFill>
                                <a:schemeClr val="bg1"/>
                              </a:solidFill>
                              <a:latin typeface="Cambria Math"/>
                              <a:ea typeface="Cambria Math"/>
                              <a:cs typeface="Times New Roman" pitchFamily="18" charset="0"/>
                            </a:rPr>
                            <m:t>/</m:t>
                          </m:r>
                          <m:r>
                            <a:rPr lang="en-US" altLang="zh-CN" b="1" i="1" smtClean="0">
                              <a:solidFill>
                                <a:schemeClr val="bg1"/>
                              </a:solidFill>
                              <a:latin typeface="Cambria Math"/>
                              <a:ea typeface="Cambria Math"/>
                              <a:cs typeface="Times New Roman" pitchFamily="18" charset="0"/>
                            </a:rPr>
                            <m:t>𝒏</m:t>
                          </m:r>
                          <m:r>
                            <a:rPr lang="en-US" altLang="zh-CN" b="1" i="1">
                              <a:solidFill>
                                <a:schemeClr val="bg1"/>
                              </a:solidFill>
                              <a:latin typeface="Cambria Math"/>
                              <a:cs typeface="Times New Roman" pitchFamily="18" charset="0"/>
                            </a:rPr>
                            <m:t>+</m:t>
                          </m:r>
                          <m:d>
                            <m:dPr>
                              <m:ctrlPr>
                                <a:rPr lang="en-US" altLang="zh-CN" b="1" i="1">
                                  <a:solidFill>
                                    <a:schemeClr val="bg1"/>
                                  </a:solidFill>
                                  <a:latin typeface="Cambria Math"/>
                                  <a:cs typeface="Times New Roman" pitchFamily="18" charset="0"/>
                                </a:rPr>
                              </m:ctrlPr>
                            </m:dPr>
                            <m:e>
                              <m:r>
                                <a:rPr lang="en-US" altLang="zh-CN" b="1" i="1" smtClean="0">
                                  <a:solidFill>
                                    <a:schemeClr val="bg1"/>
                                  </a:solidFill>
                                  <a:latin typeface="Cambria Math"/>
                                  <a:cs typeface="Times New Roman" pitchFamily="18" charset="0"/>
                                </a:rPr>
                                <m:t>𝟏</m:t>
                              </m:r>
                              <m:r>
                                <a:rPr lang="en-US" altLang="zh-CN" b="1" i="1">
                                  <a:solidFill>
                                    <a:schemeClr val="bg1"/>
                                  </a:solidFill>
                                  <a:latin typeface="Cambria Math"/>
                                  <a:cs typeface="Times New Roman" pitchFamily="18" charset="0"/>
                                </a:rPr>
                                <m:t>−</m:t>
                              </m:r>
                              <m:r>
                                <a:rPr lang="en-US" altLang="zh-CN" b="1" i="1">
                                  <a:solidFill>
                                    <a:schemeClr val="bg1"/>
                                  </a:solidFill>
                                  <a:latin typeface="Cambria Math"/>
                                  <a:cs typeface="Times New Roman" pitchFamily="18" charset="0"/>
                                </a:rPr>
                                <m:t>𝟏</m:t>
                              </m:r>
                              <m:r>
                                <a:rPr lang="en-US" altLang="zh-CN" b="1" i="1" smtClean="0">
                                  <a:solidFill>
                                    <a:schemeClr val="bg1"/>
                                  </a:solidFill>
                                  <a:latin typeface="Cambria Math"/>
                                  <a:cs typeface="Times New Roman" pitchFamily="18" charset="0"/>
                                </a:rPr>
                                <m:t>/</m:t>
                              </m:r>
                              <m:r>
                                <a:rPr lang="en-US" altLang="zh-CN" b="1" i="1" smtClean="0">
                                  <a:solidFill>
                                    <a:schemeClr val="bg1"/>
                                  </a:solidFill>
                                  <a:latin typeface="Cambria Math"/>
                                  <a:cs typeface="Times New Roman" pitchFamily="18" charset="0"/>
                                </a:rPr>
                                <m:t>𝒏</m:t>
                              </m:r>
                            </m:e>
                          </m:d>
                        </m:den>
                      </m:f>
                      <m:r>
                        <a:rPr lang="en-US" altLang="zh-CN" b="1" i="1" smtClean="0">
                          <a:solidFill>
                            <a:schemeClr val="bg1"/>
                          </a:solidFill>
                          <a:latin typeface="Cambria Math"/>
                          <a:cs typeface="Times New Roman" pitchFamily="18" charset="0"/>
                        </a:rPr>
                        <m:t> = </m:t>
                      </m:r>
                      <m:f>
                        <m:fPr>
                          <m:ctrlPr>
                            <a:rPr lang="en-US" altLang="zh-CN" i="1">
                              <a:solidFill>
                                <a:schemeClr val="bg1"/>
                              </a:solidFill>
                              <a:latin typeface="Cambria Math"/>
                              <a:cs typeface="Times New Roman" pitchFamily="18" charset="0"/>
                            </a:rPr>
                          </m:ctrlPr>
                        </m:fPr>
                        <m:num>
                          <m:r>
                            <a:rPr lang="zh-CN" altLang="en-US" i="1">
                              <a:solidFill>
                                <a:schemeClr val="bg1"/>
                              </a:solidFill>
                              <a:latin typeface="Cambria Math"/>
                              <a:cs typeface="Times New Roman" pitchFamily="18" charset="0"/>
                            </a:rPr>
                            <m:t>𝑘</m:t>
                          </m:r>
                        </m:num>
                        <m:den>
                          <m:r>
                            <a:rPr lang="en-US" altLang="zh-CN" b="1" i="1">
                              <a:solidFill>
                                <a:schemeClr val="bg1"/>
                              </a:solidFill>
                              <a:latin typeface="Cambria Math"/>
                              <a:ea typeface="Cambria Math"/>
                              <a:cs typeface="Times New Roman" pitchFamily="18" charset="0"/>
                            </a:rPr>
                            <m:t>𝒌</m:t>
                          </m:r>
                          <m:r>
                            <a:rPr lang="en-US" altLang="zh-CN" b="1" i="1">
                              <a:solidFill>
                                <a:schemeClr val="bg1"/>
                              </a:solidFill>
                              <a:latin typeface="Cambria Math"/>
                              <a:ea typeface="Cambria Math"/>
                              <a:cs typeface="Times New Roman" pitchFamily="18" charset="0"/>
                            </a:rPr>
                            <m:t>/</m:t>
                          </m:r>
                          <m:r>
                            <a:rPr lang="en-US" altLang="zh-CN" b="1" i="1">
                              <a:solidFill>
                                <a:schemeClr val="bg1"/>
                              </a:solidFill>
                              <a:latin typeface="Cambria Math"/>
                              <a:ea typeface="Cambria Math"/>
                              <a:cs typeface="Times New Roman" pitchFamily="18" charset="0"/>
                            </a:rPr>
                            <m:t>𝒏</m:t>
                          </m:r>
                          <m:r>
                            <a:rPr lang="en-US" altLang="zh-CN" b="1" i="1">
                              <a:solidFill>
                                <a:schemeClr val="bg1"/>
                              </a:solidFill>
                              <a:latin typeface="Cambria Math"/>
                              <a:cs typeface="Times New Roman" pitchFamily="18" charset="0"/>
                            </a:rPr>
                            <m:t>+</m:t>
                          </m:r>
                          <m:d>
                            <m:dPr>
                              <m:ctrlPr>
                                <a:rPr lang="en-US" altLang="zh-CN" b="1" i="1">
                                  <a:solidFill>
                                    <a:schemeClr val="bg1"/>
                                  </a:solidFill>
                                  <a:latin typeface="Cambria Math"/>
                                  <a:cs typeface="Times New Roman" pitchFamily="18" charset="0"/>
                                </a:rPr>
                              </m:ctrlPr>
                            </m:dPr>
                            <m:e>
                              <m:r>
                                <a:rPr lang="en-US" altLang="zh-CN" b="1" i="1">
                                  <a:solidFill>
                                    <a:schemeClr val="bg1"/>
                                  </a:solidFill>
                                  <a:latin typeface="Cambria Math"/>
                                  <a:cs typeface="Times New Roman" pitchFamily="18" charset="0"/>
                                </a:rPr>
                                <m:t>𝟏</m:t>
                              </m:r>
                              <m:r>
                                <a:rPr lang="en-US" altLang="zh-CN" b="1" i="1">
                                  <a:solidFill>
                                    <a:schemeClr val="bg1"/>
                                  </a:solidFill>
                                  <a:latin typeface="Cambria Math"/>
                                  <a:cs typeface="Times New Roman" pitchFamily="18" charset="0"/>
                                </a:rPr>
                                <m:t>−</m:t>
                              </m:r>
                              <m:r>
                                <a:rPr lang="en-US" altLang="zh-CN" b="1" i="1">
                                  <a:solidFill>
                                    <a:schemeClr val="bg1"/>
                                  </a:solidFill>
                                  <a:latin typeface="Cambria Math"/>
                                  <a:cs typeface="Times New Roman" pitchFamily="18" charset="0"/>
                                </a:rPr>
                                <m:t>𝟏</m:t>
                              </m:r>
                              <m:r>
                                <a:rPr lang="en-US" altLang="zh-CN" b="1" i="1">
                                  <a:solidFill>
                                    <a:schemeClr val="bg1"/>
                                  </a:solidFill>
                                  <a:latin typeface="Cambria Math"/>
                                  <a:cs typeface="Times New Roman" pitchFamily="18" charset="0"/>
                                </a:rPr>
                                <m:t>/</m:t>
                              </m:r>
                              <m:r>
                                <a:rPr lang="en-US" altLang="zh-CN" b="1" i="1">
                                  <a:solidFill>
                                    <a:schemeClr val="bg1"/>
                                  </a:solidFill>
                                  <a:latin typeface="Cambria Math"/>
                                  <a:cs typeface="Times New Roman" pitchFamily="18" charset="0"/>
                                </a:rPr>
                                <m:t>𝒏</m:t>
                              </m:r>
                            </m:e>
                          </m:d>
                        </m:den>
                      </m:f>
                    </m:oMath>
                  </m:oMathPara>
                </a14:m>
                <a:endParaRPr lang="en-US" altLang="zh-CN" sz="1600" dirty="0" smtClean="0">
                  <a:solidFill>
                    <a:schemeClr val="bg1"/>
                  </a:solidFill>
                  <a:latin typeface="Bahnschrift" pitchFamily="34" charset="0"/>
                  <a:cs typeface="Times New Roman" pitchFamily="18" charset="0"/>
                </a:endParaRPr>
              </a:p>
              <a:p>
                <a:pPr marL="287338" eaLnBrk="1" fontAlgn="auto" hangingPunct="1">
                  <a:lnSpc>
                    <a:spcPct val="150000"/>
                  </a:lnSpc>
                  <a:spcBef>
                    <a:spcPts val="0"/>
                  </a:spcBef>
                  <a:spcAft>
                    <a:spcPts val="0"/>
                  </a:spcAft>
                  <a:defRPr/>
                </a:pPr>
                <a:r>
                  <a:rPr lang="en-US" altLang="zh-CN" dirty="0" smtClean="0">
                    <a:solidFill>
                      <a:schemeClr val="bg1"/>
                    </a:solidFill>
                    <a:latin typeface="Bahnschrift" pitchFamily="34" charset="0"/>
                    <a:cs typeface="Times New Roman" pitchFamily="18" charset="0"/>
                  </a:rPr>
                  <a:t>Something divided by infinity is always equal to Zero</a:t>
                </a:r>
              </a:p>
              <a:p>
                <a:pPr marL="287338"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a:cs typeface="Times New Roman" pitchFamily="18" charset="0"/>
                        </a:rPr>
                        <m:t> </m:t>
                      </m:r>
                      <m:sSub>
                        <m:sSubPr>
                          <m:ctrlPr>
                            <a:rPr lang="en-US" altLang="zh-CN" b="0" i="1" smtClean="0">
                              <a:solidFill>
                                <a:schemeClr val="bg1"/>
                              </a:solidFill>
                              <a:latin typeface="Cambria Math"/>
                              <a:cs typeface="Times New Roman" pitchFamily="18" charset="0"/>
                            </a:rPr>
                          </m:ctrlPr>
                        </m:sSubPr>
                        <m:e>
                          <m:r>
                            <a:rPr lang="en-US" altLang="zh-CN" b="0" i="1" smtClean="0">
                              <a:solidFill>
                                <a:schemeClr val="bg1"/>
                              </a:solidFill>
                              <a:latin typeface="Cambria Math"/>
                              <a:cs typeface="Times New Roman" pitchFamily="18" charset="0"/>
                            </a:rPr>
                            <m:t>𝑆</m:t>
                          </m:r>
                        </m:e>
                        <m:sub>
                          <m:r>
                            <a:rPr lang="en-US" altLang="zh-CN" b="0" i="1" smtClean="0">
                              <a:solidFill>
                                <a:schemeClr val="bg1"/>
                              </a:solidFill>
                              <a:latin typeface="Cambria Math"/>
                              <a:cs typeface="Times New Roman" pitchFamily="18" charset="0"/>
                            </a:rPr>
                            <m:t>𝑚𝑎𝑥</m:t>
                          </m:r>
                        </m:sub>
                      </m:sSub>
                      <m:r>
                        <a:rPr lang="en-US" altLang="zh-CN" b="0" i="1" smtClean="0">
                          <a:solidFill>
                            <a:schemeClr val="bg1"/>
                          </a:solidFill>
                          <a:latin typeface="Cambria Math"/>
                          <a:cs typeface="Times New Roman" pitchFamily="18" charset="0"/>
                        </a:rPr>
                        <m:t>= </m:t>
                      </m:r>
                      <m:f>
                        <m:fPr>
                          <m:ctrlPr>
                            <a:rPr lang="en-US" altLang="zh-CN" i="1">
                              <a:solidFill>
                                <a:schemeClr val="bg1"/>
                              </a:solidFill>
                              <a:latin typeface="Cambria Math"/>
                              <a:cs typeface="Times New Roman" pitchFamily="18" charset="0"/>
                            </a:rPr>
                          </m:ctrlPr>
                        </m:fPr>
                        <m:num>
                          <m:r>
                            <a:rPr lang="zh-CN" altLang="en-US" i="1">
                              <a:solidFill>
                                <a:schemeClr val="bg1"/>
                              </a:solidFill>
                              <a:latin typeface="Cambria Math"/>
                              <a:cs typeface="Times New Roman" pitchFamily="18" charset="0"/>
                            </a:rPr>
                            <m:t>𝑘</m:t>
                          </m:r>
                        </m:num>
                        <m:den>
                          <m:r>
                            <a:rPr lang="en-US" altLang="zh-CN" b="1" i="1" smtClean="0">
                              <a:solidFill>
                                <a:schemeClr val="bg1"/>
                              </a:solidFill>
                              <a:latin typeface="Cambria Math"/>
                              <a:cs typeface="Times New Roman" pitchFamily="18" charset="0"/>
                            </a:rPr>
                            <m:t>𝟏</m:t>
                          </m:r>
                        </m:den>
                      </m:f>
                      <m:r>
                        <a:rPr lang="en-US" altLang="zh-CN" b="1" i="1" smtClean="0">
                          <a:solidFill>
                            <a:schemeClr val="bg1"/>
                          </a:solidFill>
                          <a:latin typeface="Cambria Math"/>
                          <a:cs typeface="Times New Roman" pitchFamily="18" charset="0"/>
                        </a:rPr>
                        <m:t>=</m:t>
                      </m:r>
                      <m:r>
                        <a:rPr lang="en-US" altLang="zh-CN" b="1" i="1" smtClean="0">
                          <a:solidFill>
                            <a:schemeClr val="bg1"/>
                          </a:solidFill>
                          <a:latin typeface="Cambria Math"/>
                          <a:cs typeface="Times New Roman" pitchFamily="18" charset="0"/>
                        </a:rPr>
                        <m:t>𝒌</m:t>
                      </m:r>
                    </m:oMath>
                  </m:oMathPara>
                </a14:m>
                <a:endParaRPr lang="en-US" altLang="zh-CN" dirty="0">
                  <a:solidFill>
                    <a:schemeClr val="bg1"/>
                  </a:solidFill>
                  <a:latin typeface="Bahnschrift" pitchFamily="34" charset="0"/>
                  <a:cs typeface="Times New Roman" pitchFamily="18" charset="0"/>
                </a:endParaRPr>
              </a:p>
            </p:txBody>
          </p:sp>
        </mc:Choice>
        <mc:Fallback>
          <p:sp>
            <p:nvSpPr>
              <p:cNvPr id="9" name="矩形 8">
                <a:extLst>
                  <a:ext uri="{FF2B5EF4-FFF2-40B4-BE49-F238E27FC236}">
                    <a16:creationId xmlns:a16="http://schemas.microsoft.com/office/drawing/2014/main" xmlns="" xmlns:a14="http://schemas.microsoft.com/office/drawing/2010/main" id="{90441D43-9405-4EA2-9639-40C0EDD5D6D5}"/>
                  </a:ext>
                </a:extLst>
              </p:cNvPr>
              <p:cNvSpPr>
                <a:spLocks noRot="1" noChangeAspect="1" noMove="1" noResize="1" noEditPoints="1" noAdjustHandles="1" noChangeArrowheads="1" noChangeShapeType="1" noTextEdit="1"/>
              </p:cNvSpPr>
              <p:nvPr/>
            </p:nvSpPr>
            <p:spPr bwMode="auto">
              <a:xfrm>
                <a:off x="1628772" y="1194596"/>
                <a:ext cx="9316729" cy="5485476"/>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163004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3" y="402250"/>
            <a:ext cx="8609463"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smtClean="0">
                <a:solidFill>
                  <a:schemeClr val="bg1"/>
                </a:solidFill>
                <a:latin typeface="时尚中黑简体" panose="01010104010101010101" pitchFamily="2" charset="-122"/>
                <a:ea typeface="时尚中黑简体" panose="01010104010101010101" pitchFamily="2" charset="-122"/>
              </a:rPr>
              <a:t>Efficiency and Throughput of Pipeline </a:t>
            </a:r>
            <a:endParaRPr lang="zh-CN" altLang="en-US" sz="2800" dirty="0">
              <a:solidFill>
                <a:srgbClr val="69EAF4"/>
              </a:solidFill>
              <a:latin typeface="时尚中黑简体" panose="01010104010101010101" pitchFamily="2" charset="-122"/>
              <a:ea typeface="时尚中黑简体" panose="01010104010101010101" pitchFamily="2" charset="-122"/>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xmlns="" id="{90441D43-9405-4EA2-9639-40C0EDD5D6D5}"/>
                  </a:ext>
                </a:extLst>
              </p:cNvPr>
              <p:cNvSpPr/>
              <p:nvPr/>
            </p:nvSpPr>
            <p:spPr bwMode="auto">
              <a:xfrm>
                <a:off x="1628773" y="1084175"/>
                <a:ext cx="9316729" cy="5556714"/>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200000"/>
                  </a:lnSpc>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000" b="0" i="1" smtClean="0">
                          <a:solidFill>
                            <a:schemeClr val="bg1"/>
                          </a:solidFill>
                          <a:latin typeface="Cambria Math"/>
                          <a:cs typeface="Times New Roman" pitchFamily="18" charset="0"/>
                        </a:rPr>
                        <m:t>𝐸𝑓𝑓𝑖𝑐𝑖𝑒𝑛𝑐𝑦</m:t>
                      </m:r>
                      <m:r>
                        <a:rPr lang="en-US" altLang="zh-CN" sz="2000" b="0" i="1" smtClean="0">
                          <a:solidFill>
                            <a:schemeClr val="bg1"/>
                          </a:solidFill>
                          <a:latin typeface="Cambria Math"/>
                          <a:cs typeface="Times New Roman" pitchFamily="18" charset="0"/>
                        </a:rPr>
                        <m:t> = </m:t>
                      </m:r>
                      <m:f>
                        <m:fPr>
                          <m:ctrlPr>
                            <a:rPr lang="en-US" altLang="zh-CN" sz="2000" i="1">
                              <a:solidFill>
                                <a:schemeClr val="bg1"/>
                              </a:solidFill>
                              <a:latin typeface="Cambria Math"/>
                              <a:cs typeface="Times New Roman" pitchFamily="18" charset="0"/>
                            </a:rPr>
                          </m:ctrlPr>
                        </m:fPr>
                        <m:num>
                          <m:r>
                            <a:rPr lang="en-US" altLang="zh-CN" sz="2000" b="0" i="1" smtClean="0">
                              <a:solidFill>
                                <a:schemeClr val="bg1"/>
                              </a:solidFill>
                              <a:latin typeface="Cambria Math"/>
                              <a:cs typeface="Times New Roman" pitchFamily="18" charset="0"/>
                            </a:rPr>
                            <m:t>𝐶𝑢𝑟𝑟𝑒𝑛𝑡</m:t>
                          </m:r>
                          <m:r>
                            <a:rPr lang="en-US" altLang="zh-CN" sz="2000" b="0" i="1" smtClean="0">
                              <a:solidFill>
                                <a:schemeClr val="bg1"/>
                              </a:solidFill>
                              <a:latin typeface="Cambria Math"/>
                              <a:cs typeface="Times New Roman" pitchFamily="18" charset="0"/>
                            </a:rPr>
                            <m:t> </m:t>
                          </m:r>
                          <m:r>
                            <a:rPr lang="en-US" altLang="zh-CN" sz="2000" b="0" i="1" smtClean="0">
                              <a:solidFill>
                                <a:schemeClr val="bg1"/>
                              </a:solidFill>
                              <a:latin typeface="Cambria Math"/>
                              <a:cs typeface="Times New Roman" pitchFamily="18" charset="0"/>
                            </a:rPr>
                            <m:t>𝑆𝑝𝑒𝑒𝑑</m:t>
                          </m:r>
                          <m:r>
                            <a:rPr lang="en-US" altLang="zh-CN" sz="2000" b="0" i="1" smtClean="0">
                              <a:solidFill>
                                <a:schemeClr val="bg1"/>
                              </a:solidFill>
                              <a:latin typeface="Cambria Math"/>
                              <a:cs typeface="Times New Roman" pitchFamily="18" charset="0"/>
                            </a:rPr>
                            <m:t> </m:t>
                          </m:r>
                          <m:r>
                            <a:rPr lang="en-US" altLang="zh-CN" sz="2000" b="0" i="1" smtClean="0">
                              <a:solidFill>
                                <a:schemeClr val="bg1"/>
                              </a:solidFill>
                              <a:latin typeface="Cambria Math"/>
                              <a:cs typeface="Times New Roman" pitchFamily="18" charset="0"/>
                            </a:rPr>
                            <m:t>𝑈𝑝</m:t>
                          </m:r>
                        </m:num>
                        <m:den>
                          <m:r>
                            <a:rPr lang="en-US" altLang="zh-CN" sz="2000" b="0" i="1" smtClean="0">
                              <a:solidFill>
                                <a:schemeClr val="bg1"/>
                              </a:solidFill>
                              <a:latin typeface="Cambria Math"/>
                              <a:cs typeface="Times New Roman" pitchFamily="18" charset="0"/>
                            </a:rPr>
                            <m:t>𝑀𝑎𝑥</m:t>
                          </m:r>
                          <m:r>
                            <a:rPr lang="en-US" altLang="zh-CN" sz="2000" b="0" i="1" smtClean="0">
                              <a:solidFill>
                                <a:schemeClr val="bg1"/>
                              </a:solidFill>
                              <a:latin typeface="Cambria Math"/>
                              <a:cs typeface="Times New Roman" pitchFamily="18" charset="0"/>
                            </a:rPr>
                            <m:t> </m:t>
                          </m:r>
                          <m:r>
                            <a:rPr lang="en-US" altLang="zh-CN" sz="2000" b="0" i="1" smtClean="0">
                              <a:solidFill>
                                <a:schemeClr val="bg1"/>
                              </a:solidFill>
                              <a:latin typeface="Cambria Math"/>
                              <a:cs typeface="Times New Roman" pitchFamily="18" charset="0"/>
                            </a:rPr>
                            <m:t>𝑆𝑝𝑒𝑒𝑑</m:t>
                          </m:r>
                          <m:r>
                            <a:rPr lang="en-US" altLang="zh-CN" sz="2000" b="0" i="1" smtClean="0">
                              <a:solidFill>
                                <a:schemeClr val="bg1"/>
                              </a:solidFill>
                              <a:latin typeface="Cambria Math"/>
                              <a:cs typeface="Times New Roman" pitchFamily="18" charset="0"/>
                            </a:rPr>
                            <m:t> </m:t>
                          </m:r>
                          <m:r>
                            <a:rPr lang="en-US" altLang="zh-CN" sz="2000" b="0" i="1" smtClean="0">
                              <a:solidFill>
                                <a:schemeClr val="bg1"/>
                              </a:solidFill>
                              <a:latin typeface="Cambria Math"/>
                              <a:cs typeface="Times New Roman" pitchFamily="18" charset="0"/>
                            </a:rPr>
                            <m:t>𝑈𝑝</m:t>
                          </m:r>
                        </m:den>
                      </m:f>
                      <m:r>
                        <a:rPr lang="en-US" altLang="zh-CN" sz="2000" b="0" i="1" smtClean="0">
                          <a:solidFill>
                            <a:schemeClr val="bg1"/>
                          </a:solidFill>
                          <a:latin typeface="Cambria Math"/>
                          <a:cs typeface="Times New Roman" pitchFamily="18" charset="0"/>
                        </a:rPr>
                        <m:t> =</m:t>
                      </m:r>
                      <m:f>
                        <m:fPr>
                          <m:ctrlPr>
                            <a:rPr lang="en-US" altLang="zh-CN" sz="2000" i="1">
                              <a:solidFill>
                                <a:schemeClr val="bg1"/>
                              </a:solidFill>
                              <a:latin typeface="Cambria Math"/>
                              <a:cs typeface="Times New Roman" pitchFamily="18" charset="0"/>
                            </a:rPr>
                          </m:ctrlPr>
                        </m:fPr>
                        <m:num>
                          <m:r>
                            <a:rPr lang="en-US" altLang="zh-CN" sz="2000" b="0" i="1" smtClean="0">
                              <a:solidFill>
                                <a:schemeClr val="bg1"/>
                              </a:solidFill>
                              <a:latin typeface="Cambria Math"/>
                              <a:cs typeface="Times New Roman" pitchFamily="18" charset="0"/>
                            </a:rPr>
                            <m:t>𝑆</m:t>
                          </m:r>
                        </m:num>
                        <m:den>
                          <m:sSub>
                            <m:sSubPr>
                              <m:ctrlPr>
                                <a:rPr lang="en-US" altLang="zh-CN" sz="2000" i="1" smtClean="0">
                                  <a:solidFill>
                                    <a:schemeClr val="bg1"/>
                                  </a:solidFill>
                                  <a:latin typeface="Cambria Math"/>
                                  <a:cs typeface="Times New Roman" pitchFamily="18" charset="0"/>
                                </a:rPr>
                              </m:ctrlPr>
                            </m:sSubPr>
                            <m:e>
                              <m:r>
                                <a:rPr lang="en-US" altLang="zh-CN" sz="2000" b="0" i="1" smtClean="0">
                                  <a:solidFill>
                                    <a:schemeClr val="bg1"/>
                                  </a:solidFill>
                                  <a:latin typeface="Cambria Math"/>
                                  <a:cs typeface="Times New Roman" pitchFamily="18" charset="0"/>
                                </a:rPr>
                                <m:t>𝑆</m:t>
                              </m:r>
                            </m:e>
                            <m:sub>
                              <m:r>
                                <a:rPr lang="en-US" altLang="zh-CN" sz="2000" b="0" i="1" smtClean="0">
                                  <a:solidFill>
                                    <a:schemeClr val="bg1"/>
                                  </a:solidFill>
                                  <a:latin typeface="Cambria Math"/>
                                  <a:cs typeface="Times New Roman" pitchFamily="18" charset="0"/>
                                </a:rPr>
                                <m:t>𝑚𝑎𝑥</m:t>
                              </m:r>
                            </m:sub>
                          </m:sSub>
                        </m:den>
                      </m:f>
                      <m:r>
                        <a:rPr lang="en-US" altLang="zh-CN" sz="2000" b="0" i="1" smtClean="0">
                          <a:solidFill>
                            <a:schemeClr val="bg1"/>
                          </a:solidFill>
                          <a:latin typeface="Cambria Math"/>
                          <a:cs typeface="Times New Roman" pitchFamily="18" charset="0"/>
                        </a:rPr>
                        <m:t>=</m:t>
                      </m:r>
                      <m:f>
                        <m:fPr>
                          <m:ctrlPr>
                            <a:rPr lang="en-US" altLang="zh-CN" sz="2000" i="1">
                              <a:solidFill>
                                <a:schemeClr val="bg1"/>
                              </a:solidFill>
                              <a:latin typeface="Cambria Math"/>
                              <a:cs typeface="Times New Roman" pitchFamily="18" charset="0"/>
                            </a:rPr>
                          </m:ctrlPr>
                        </m:fPr>
                        <m:num>
                          <m:r>
                            <a:rPr lang="en-US" altLang="zh-CN" sz="2000" i="1">
                              <a:solidFill>
                                <a:schemeClr val="bg1"/>
                              </a:solidFill>
                              <a:latin typeface="Cambria Math"/>
                              <a:cs typeface="Times New Roman" pitchFamily="18" charset="0"/>
                            </a:rPr>
                            <m:t>𝑆</m:t>
                          </m:r>
                        </m:num>
                        <m:den>
                          <m:r>
                            <a:rPr lang="en-US" altLang="zh-CN" sz="2000" b="0" i="1" smtClean="0">
                              <a:solidFill>
                                <a:schemeClr val="bg1"/>
                              </a:solidFill>
                              <a:latin typeface="Cambria Math"/>
                              <a:cs typeface="Times New Roman" pitchFamily="18" charset="0"/>
                            </a:rPr>
                            <m:t>𝑘</m:t>
                          </m:r>
                        </m:den>
                      </m:f>
                    </m:oMath>
                  </m:oMathPara>
                </a14:m>
                <a:endParaRPr lang="en-US" altLang="zh-CN" sz="2000" b="1" dirty="0" smtClean="0">
                  <a:solidFill>
                    <a:schemeClr val="bg1"/>
                  </a:solidFill>
                  <a:latin typeface="Bahnschrift" pitchFamily="34" charset="0"/>
                  <a:ea typeface="+mj-ea"/>
                  <a:cs typeface="Times New Roman" pitchFamily="18" charset="0"/>
                </a:endParaRPr>
              </a:p>
              <a:p>
                <a:pPr marL="287338" algn="just" eaLnBrk="1" fontAlgn="auto" hangingPunct="1">
                  <a:lnSpc>
                    <a:spcPct val="150000"/>
                  </a:lnSpc>
                  <a:spcBef>
                    <a:spcPts val="0"/>
                  </a:spcBef>
                  <a:spcAft>
                    <a:spcPts val="0"/>
                  </a:spcAft>
                  <a:defRPr/>
                </a:pPr>
                <a:r>
                  <a:rPr lang="en-US" altLang="zh-CN" sz="2000" b="1" dirty="0">
                    <a:solidFill>
                      <a:schemeClr val="bg1"/>
                    </a:solidFill>
                    <a:latin typeface="Bahnschrift" pitchFamily="34" charset="0"/>
                    <a:ea typeface="+mj-ea"/>
                    <a:cs typeface="Times New Roman" pitchFamily="18" charset="0"/>
                  </a:rPr>
                  <a:t>Throughput</a:t>
                </a:r>
                <a:r>
                  <a:rPr lang="en-US" altLang="zh-CN" sz="2000" b="1" dirty="0" smtClean="0">
                    <a:solidFill>
                      <a:schemeClr val="bg1"/>
                    </a:solidFill>
                    <a:latin typeface="Bahnschrift" pitchFamily="34" charset="0"/>
                    <a:ea typeface="+mj-ea"/>
                    <a:cs typeface="Times New Roman" pitchFamily="18" charset="0"/>
                  </a:rPr>
                  <a:t>:</a:t>
                </a:r>
              </a:p>
              <a:p>
                <a:pPr marL="573088" indent="-285750"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It measure number of instruction completed per unit time.</a:t>
                </a:r>
              </a:p>
              <a:p>
                <a:pPr marL="573088" indent="-285750"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It represents overall processing speed of pipeline.</a:t>
                </a:r>
              </a:p>
              <a:p>
                <a:pPr marL="573088" indent="-285750"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Higher throughput indicate processing speed of pipeline.</a:t>
                </a:r>
              </a:p>
              <a:p>
                <a:pPr marL="573088" indent="-285750" eaLnBrk="1" fontAlgn="auto" hangingPunct="1">
                  <a:lnSpc>
                    <a:spcPct val="150000"/>
                  </a:lnSpc>
                  <a:spcBef>
                    <a:spcPts val="0"/>
                  </a:spcBef>
                  <a:spcAft>
                    <a:spcPts val="0"/>
                  </a:spcAft>
                  <a:buFont typeface="Arial" pitchFamily="34" charset="0"/>
                  <a:buChar char="•"/>
                  <a:defRPr/>
                </a:pPr>
                <a:r>
                  <a:rPr lang="en-US" altLang="zh-CN" sz="2000" dirty="0" smtClean="0">
                    <a:solidFill>
                      <a:schemeClr val="bg1"/>
                    </a:solidFill>
                    <a:latin typeface="Bahnschrift" pitchFamily="34" charset="0"/>
                    <a:ea typeface="+mj-ea"/>
                    <a:cs typeface="Times New Roman" pitchFamily="18" charset="0"/>
                  </a:rPr>
                  <a:t>It </a:t>
                </a:r>
                <a:r>
                  <a:rPr lang="en-US" altLang="zh-CN" sz="2000" dirty="0">
                    <a:solidFill>
                      <a:schemeClr val="bg1"/>
                    </a:solidFill>
                    <a:latin typeface="Bahnschrift" pitchFamily="34" charset="0"/>
                    <a:ea typeface="+mj-ea"/>
                    <a:cs typeface="Times New Roman" pitchFamily="18" charset="0"/>
                  </a:rPr>
                  <a:t>can be affected by pipeline length, clock frequency. efficiency of instruction execution and presence of pipeline hazards or </a:t>
                </a:r>
                <a:r>
                  <a:rPr lang="en-US" altLang="zh-CN" sz="2000" dirty="0" smtClean="0">
                    <a:solidFill>
                      <a:schemeClr val="bg1"/>
                    </a:solidFill>
                    <a:latin typeface="Bahnschrift" pitchFamily="34" charset="0"/>
                    <a:ea typeface="+mj-ea"/>
                    <a:cs typeface="Times New Roman" pitchFamily="18" charset="0"/>
                  </a:rPr>
                  <a:t>stalls</a:t>
                </a:r>
              </a:p>
              <a:p>
                <a:pPr marL="287338"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r>
                        <m:rPr>
                          <m:nor/>
                        </m:rPr>
                        <a:rPr lang="en-US" altLang="zh-CN" sz="2000" dirty="0">
                          <a:solidFill>
                            <a:schemeClr val="bg1"/>
                          </a:solidFill>
                          <a:latin typeface="Bahnschrift" pitchFamily="34" charset="0"/>
                          <a:cs typeface="Times New Roman" pitchFamily="18" charset="0"/>
                        </a:rPr>
                        <m:t>Throughput</m:t>
                      </m:r>
                      <m:r>
                        <a:rPr lang="en-US" altLang="zh-CN" sz="2000" i="1">
                          <a:solidFill>
                            <a:schemeClr val="bg1"/>
                          </a:solidFill>
                          <a:latin typeface="Cambria Math"/>
                          <a:cs typeface="Times New Roman" pitchFamily="18" charset="0"/>
                        </a:rPr>
                        <m:t>= </m:t>
                      </m:r>
                      <m:f>
                        <m:fPr>
                          <m:ctrlPr>
                            <a:rPr lang="en-US" altLang="zh-CN" sz="2000" i="1" smtClean="0">
                              <a:solidFill>
                                <a:schemeClr val="bg1"/>
                              </a:solidFill>
                              <a:latin typeface="Cambria Math"/>
                              <a:cs typeface="Times New Roman" pitchFamily="18" charset="0"/>
                            </a:rPr>
                          </m:ctrlPr>
                        </m:fPr>
                        <m:num>
                          <m:r>
                            <a:rPr lang="en-US" altLang="zh-CN" sz="2000" b="0" i="1" smtClean="0">
                              <a:solidFill>
                                <a:schemeClr val="bg1"/>
                              </a:solidFill>
                              <a:latin typeface="Cambria Math"/>
                              <a:cs typeface="Times New Roman" pitchFamily="18" charset="0"/>
                            </a:rPr>
                            <m:t>𝑁𝑜</m:t>
                          </m:r>
                          <m:r>
                            <a:rPr lang="en-US" altLang="zh-CN" sz="2000" b="0" i="1" smtClean="0">
                              <a:solidFill>
                                <a:schemeClr val="bg1"/>
                              </a:solidFill>
                              <a:latin typeface="Cambria Math"/>
                              <a:cs typeface="Times New Roman" pitchFamily="18" charset="0"/>
                            </a:rPr>
                            <m:t> </m:t>
                          </m:r>
                          <m:r>
                            <a:rPr lang="en-US" altLang="zh-CN" sz="2000" b="0" i="1" smtClean="0">
                              <a:solidFill>
                                <a:schemeClr val="bg1"/>
                              </a:solidFill>
                              <a:latin typeface="Cambria Math"/>
                              <a:cs typeface="Times New Roman" pitchFamily="18" charset="0"/>
                            </a:rPr>
                            <m:t>𝑜𝑓</m:t>
                          </m:r>
                          <m:r>
                            <a:rPr lang="en-US" altLang="zh-CN" sz="2000" b="0" i="1" smtClean="0">
                              <a:solidFill>
                                <a:schemeClr val="bg1"/>
                              </a:solidFill>
                              <a:latin typeface="Cambria Math"/>
                              <a:cs typeface="Times New Roman" pitchFamily="18" charset="0"/>
                            </a:rPr>
                            <m:t> </m:t>
                          </m:r>
                          <m:r>
                            <a:rPr lang="en-US" altLang="zh-CN" sz="2000" b="0" i="1" smtClean="0">
                              <a:solidFill>
                                <a:schemeClr val="bg1"/>
                              </a:solidFill>
                              <a:latin typeface="Cambria Math"/>
                              <a:cs typeface="Times New Roman" pitchFamily="18" charset="0"/>
                            </a:rPr>
                            <m:t>𝐼𝑚𝑠𝑡𝑟𝑢𝑐𝑡𝑖𝑜𝑛</m:t>
                          </m:r>
                          <m:r>
                            <a:rPr lang="en-US" altLang="zh-CN" sz="2000" b="0" i="1" smtClean="0">
                              <a:solidFill>
                                <a:schemeClr val="bg1"/>
                              </a:solidFill>
                              <a:latin typeface="Cambria Math"/>
                              <a:cs typeface="Times New Roman" pitchFamily="18" charset="0"/>
                            </a:rPr>
                            <m:t> </m:t>
                          </m:r>
                          <m:r>
                            <a:rPr lang="en-US" altLang="zh-CN" sz="2000" b="0" i="1" smtClean="0">
                              <a:solidFill>
                                <a:schemeClr val="bg1"/>
                              </a:solidFill>
                              <a:latin typeface="Cambria Math"/>
                              <a:cs typeface="Times New Roman" pitchFamily="18" charset="0"/>
                            </a:rPr>
                            <m:t>𝑒𝑥𝑒𝑐𝑢𝑡𝑒𝑑</m:t>
                          </m:r>
                        </m:num>
                        <m:den>
                          <m:r>
                            <a:rPr lang="zh-CN" altLang="en-US" sz="2000" i="1">
                              <a:solidFill>
                                <a:schemeClr val="bg1"/>
                              </a:solidFill>
                              <a:latin typeface="Cambria Math"/>
                              <a:cs typeface="Times New Roman" pitchFamily="18" charset="0"/>
                            </a:rPr>
                            <m:t>𝐸𝑥𝑒𝑐𝑢𝑡𝑖𝑜𝑛</m:t>
                          </m:r>
                          <m:r>
                            <a:rPr lang="zh-CN" altLang="en-US" sz="2000" i="1">
                              <a:solidFill>
                                <a:schemeClr val="bg1"/>
                              </a:solidFill>
                              <a:latin typeface="Cambria Math"/>
                              <a:cs typeface="Times New Roman" pitchFamily="18" charset="0"/>
                            </a:rPr>
                            <m:t> </m:t>
                          </m:r>
                          <m:r>
                            <a:rPr lang="zh-CN" altLang="en-US" sz="2000" i="1">
                              <a:solidFill>
                                <a:schemeClr val="bg1"/>
                              </a:solidFill>
                              <a:latin typeface="Cambria Math"/>
                              <a:cs typeface="Times New Roman" pitchFamily="18" charset="0"/>
                            </a:rPr>
                            <m:t>𝑇𝑖𝑚𝑒</m:t>
                          </m:r>
                        </m:den>
                      </m:f>
                      <m:r>
                        <a:rPr lang="en-US" altLang="zh-CN" sz="2000" i="1" smtClean="0">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m:t>
                      </m:r>
                      <m:f>
                        <m:fPr>
                          <m:ctrlPr>
                            <a:rPr lang="en-US" altLang="zh-CN" sz="2000" i="1">
                              <a:solidFill>
                                <a:schemeClr val="bg1"/>
                              </a:solidFill>
                              <a:latin typeface="Cambria Math"/>
                              <a:cs typeface="Times New Roman" pitchFamily="18" charset="0"/>
                            </a:rPr>
                          </m:ctrlPr>
                        </m:fPr>
                        <m:num>
                          <m:r>
                            <a:rPr lang="en-US" altLang="zh-CN" sz="2000" b="0" i="1" smtClean="0">
                              <a:solidFill>
                                <a:schemeClr val="bg1"/>
                              </a:solidFill>
                              <a:latin typeface="Cambria Math"/>
                              <a:cs typeface="Times New Roman" pitchFamily="18" charset="0"/>
                            </a:rPr>
                            <m:t>𝑛</m:t>
                          </m:r>
                        </m:num>
                        <m:den>
                          <m:r>
                            <a:rPr lang="en-US" altLang="zh-CN" sz="2000" b="0" i="1" smtClean="0">
                              <a:solidFill>
                                <a:schemeClr val="bg1"/>
                              </a:solidFill>
                              <a:latin typeface="Cambria Math"/>
                              <a:cs typeface="Times New Roman" pitchFamily="18" charset="0"/>
                            </a:rPr>
                            <m:t> </m:t>
                          </m:r>
                          <m:d>
                            <m:dPr>
                              <m:begChr m:val="["/>
                              <m:endChr m:val="]"/>
                              <m:ctrlPr>
                                <a:rPr lang="en-US" altLang="zh-CN" sz="2000" b="0" i="1" smtClean="0">
                                  <a:solidFill>
                                    <a:schemeClr val="bg1"/>
                                  </a:solidFill>
                                  <a:latin typeface="Cambria Math"/>
                                  <a:cs typeface="Times New Roman" pitchFamily="18" charset="0"/>
                                </a:rPr>
                              </m:ctrlPr>
                            </m:dPr>
                            <m:e>
                              <m:r>
                                <a:rPr lang="en-US" altLang="zh-CN" sz="2000" i="1">
                                  <a:solidFill>
                                    <a:schemeClr val="bg1"/>
                                  </a:solidFill>
                                  <a:latin typeface="Cambria Math"/>
                                  <a:cs typeface="Times New Roman" pitchFamily="18" charset="0"/>
                                </a:rPr>
                                <m:t>𝑘</m:t>
                              </m:r>
                              <m:r>
                                <a:rPr lang="en-US" altLang="zh-CN" sz="2000" i="1">
                                  <a:solidFill>
                                    <a:schemeClr val="bg1"/>
                                  </a:solidFill>
                                  <a:latin typeface="Cambria Math"/>
                                  <a:cs typeface="Times New Roman" pitchFamily="18" charset="0"/>
                                </a:rPr>
                                <m:t>+</m:t>
                              </m:r>
                              <m:d>
                                <m:dPr>
                                  <m:ctrlPr>
                                    <a:rPr lang="en-US" altLang="zh-CN" sz="2000" i="1">
                                      <a:solidFill>
                                        <a:schemeClr val="bg1"/>
                                      </a:solidFill>
                                      <a:latin typeface="Cambria Math"/>
                                      <a:cs typeface="Times New Roman" pitchFamily="18" charset="0"/>
                                    </a:rPr>
                                  </m:ctrlPr>
                                </m:dPr>
                                <m:e>
                                  <m:r>
                                    <a:rPr lang="en-US" altLang="zh-CN" sz="2000" i="1">
                                      <a:solidFill>
                                        <a:schemeClr val="bg1"/>
                                      </a:solidFill>
                                      <a:latin typeface="Cambria Math"/>
                                      <a:cs typeface="Times New Roman" pitchFamily="18" charset="0"/>
                                    </a:rPr>
                                    <m:t>𝑛</m:t>
                                  </m:r>
                                  <m:r>
                                    <a:rPr lang="en-US" altLang="zh-CN" sz="2000" i="1">
                                      <a:solidFill>
                                        <a:schemeClr val="bg1"/>
                                      </a:solidFill>
                                      <a:latin typeface="Cambria Math"/>
                                      <a:cs typeface="Times New Roman" pitchFamily="18" charset="0"/>
                                    </a:rPr>
                                    <m:t>−1</m:t>
                                  </m:r>
                                </m:e>
                              </m:d>
                            </m:e>
                          </m:d>
                          <m:r>
                            <a:rPr lang="en-US" altLang="zh-CN" sz="2000" b="0" i="1" smtClean="0">
                              <a:solidFill>
                                <a:schemeClr val="bg1"/>
                              </a:solidFill>
                              <a:latin typeface="Cambria Math"/>
                              <a:cs typeface="Times New Roman" pitchFamily="18" charset="0"/>
                            </a:rPr>
                            <m:t> </m:t>
                          </m:r>
                          <m:sSub>
                            <m:sSubPr>
                              <m:ctrlPr>
                                <a:rPr lang="en-US" altLang="zh-CN" sz="2000" b="0" i="1" smtClean="0">
                                  <a:solidFill>
                                    <a:schemeClr val="bg1"/>
                                  </a:solidFill>
                                  <a:latin typeface="Cambria Math"/>
                                  <a:cs typeface="Times New Roman" pitchFamily="18" charset="0"/>
                                </a:rPr>
                              </m:ctrlPr>
                            </m:sSubPr>
                            <m:e>
                              <m:r>
                                <a:rPr lang="en-US" altLang="zh-CN" sz="2000" b="0" i="1" smtClean="0">
                                  <a:solidFill>
                                    <a:schemeClr val="bg1"/>
                                  </a:solidFill>
                                  <a:latin typeface="Cambria Math"/>
                                  <a:cs typeface="Times New Roman" pitchFamily="18" charset="0"/>
                                </a:rPr>
                                <m:t>𝑇</m:t>
                              </m:r>
                            </m:e>
                            <m:sub>
                              <m:r>
                                <a:rPr lang="en-US" altLang="zh-CN" sz="2000" b="0" i="1" smtClean="0">
                                  <a:solidFill>
                                    <a:schemeClr val="bg1"/>
                                  </a:solidFill>
                                  <a:latin typeface="Cambria Math"/>
                                  <a:cs typeface="Times New Roman" pitchFamily="18" charset="0"/>
                                </a:rPr>
                                <m:t>𝑝</m:t>
                              </m:r>
                            </m:sub>
                          </m:sSub>
                        </m:den>
                      </m:f>
                    </m:oMath>
                  </m:oMathPara>
                </a14:m>
                <a:endParaRPr lang="en-US" altLang="zh-CN" sz="2000" dirty="0" smtClean="0">
                  <a:solidFill>
                    <a:schemeClr val="bg1"/>
                  </a:solidFill>
                  <a:latin typeface="Bahnschrift" pitchFamily="34" charset="0"/>
                  <a:ea typeface="+mj-ea"/>
                  <a:cs typeface="Times New Roman" pitchFamily="18" charset="0"/>
                </a:endParaRPr>
              </a:p>
              <a:p>
                <a:pPr marL="287338" eaLnBrk="1" fontAlgn="auto" hangingPunct="1">
                  <a:lnSpc>
                    <a:spcPct val="150000"/>
                  </a:lnSpc>
                  <a:spcBef>
                    <a:spcPts val="0"/>
                  </a:spcBef>
                  <a:spcAft>
                    <a:spcPts val="0"/>
                  </a:spcAft>
                  <a:defRPr/>
                </a:pPr>
                <a:endParaRPr lang="en-US" altLang="zh-CN" sz="2000" dirty="0" smtClean="0">
                  <a:solidFill>
                    <a:schemeClr val="bg1"/>
                  </a:solidFill>
                  <a:latin typeface="Bahnschrift" pitchFamily="34" charset="0"/>
                  <a:ea typeface="+mj-ea"/>
                  <a:cs typeface="Times New Roman" pitchFamily="18" charset="0"/>
                </a:endParaRPr>
              </a:p>
            </p:txBody>
          </p:sp>
        </mc:Choice>
        <mc:Fallback>
          <p:sp>
            <p:nvSpPr>
              <p:cNvPr id="9" name="矩形 8">
                <a:extLst>
                  <a:ext uri="{FF2B5EF4-FFF2-40B4-BE49-F238E27FC236}">
                    <a16:creationId xmlns:a16="http://schemas.microsoft.com/office/drawing/2014/main" xmlns="" xmlns:a14="http://schemas.microsoft.com/office/drawing/2010/main" id="{90441D43-9405-4EA2-9639-40C0EDD5D6D5}"/>
                  </a:ext>
                </a:extLst>
              </p:cNvPr>
              <p:cNvSpPr>
                <a:spLocks noRot="1" noChangeAspect="1" noMove="1" noResize="1" noEditPoints="1" noAdjustHandles="1" noChangeArrowheads="1" noChangeShapeType="1" noTextEdit="1"/>
              </p:cNvSpPr>
              <p:nvPr/>
            </p:nvSpPr>
            <p:spPr bwMode="auto">
              <a:xfrm>
                <a:off x="1628773" y="1084175"/>
                <a:ext cx="9316729" cy="5556714"/>
              </a:xfrm>
              <a:prstGeom prst="rect">
                <a:avLst/>
              </a:prstGeom>
              <a:blipFill rotWithShape="1">
                <a:blip r:embed="rId3"/>
                <a:stretch>
                  <a:fillRect b="-768"/>
                </a:stretch>
              </a:blipFill>
            </p:spPr>
            <p:txBody>
              <a:bodyPr/>
              <a:lstStyle/>
              <a:p>
                <a:r>
                  <a:rPr lang="en-US">
                    <a:noFill/>
                  </a:rPr>
                  <a:t> </a:t>
                </a:r>
              </a:p>
            </p:txBody>
          </p:sp>
        </mc:Fallback>
      </mc:AlternateContent>
    </p:spTree>
    <p:extLst>
      <p:ext uri="{BB962C8B-B14F-4D97-AF65-F5344CB8AC3E}">
        <p14:creationId xmlns:p14="http://schemas.microsoft.com/office/powerpoint/2010/main" val="139602643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3" y="547390"/>
            <a:ext cx="8609463"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smtClean="0">
                <a:solidFill>
                  <a:schemeClr val="bg1"/>
                </a:solidFill>
                <a:latin typeface="时尚中黑简体" panose="01010104010101010101" pitchFamily="2" charset="-122"/>
                <a:ea typeface="时尚中黑简体" panose="01010104010101010101" pitchFamily="2" charset="-122"/>
              </a:rPr>
              <a:t>Latency of Pipeline </a:t>
            </a:r>
            <a:endParaRPr lang="zh-CN" altLang="en-US" sz="2800" dirty="0">
              <a:solidFill>
                <a:srgbClr val="69EAF4"/>
              </a:solidFill>
              <a:latin typeface="时尚中黑简体" panose="01010104010101010101" pitchFamily="2" charset="-122"/>
              <a:ea typeface="时尚中黑简体" panose="01010104010101010101" pitchFamily="2" charset="-122"/>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xmlns="" id="{90441D43-9405-4EA2-9639-40C0EDD5D6D5}"/>
                  </a:ext>
                </a:extLst>
              </p:cNvPr>
              <p:cNvSpPr/>
              <p:nvPr/>
            </p:nvSpPr>
            <p:spPr bwMode="auto">
              <a:xfrm>
                <a:off x="1628773" y="1229315"/>
                <a:ext cx="9316729" cy="3759684"/>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150000"/>
                  </a:lnSpc>
                  <a:spcBef>
                    <a:spcPts val="0"/>
                  </a:spcBef>
                  <a:spcAft>
                    <a:spcPts val="0"/>
                  </a:spcAft>
                  <a:defRPr/>
                </a:pPr>
                <a:r>
                  <a:rPr lang="en-US" altLang="zh-CN" sz="2000" b="1" dirty="0" smtClean="0">
                    <a:solidFill>
                      <a:schemeClr val="bg1"/>
                    </a:solidFill>
                    <a:latin typeface="Bahnschrift" pitchFamily="34" charset="0"/>
                    <a:ea typeface="+mj-ea"/>
                    <a:cs typeface="Times New Roman" pitchFamily="18" charset="0"/>
                  </a:rPr>
                  <a:t>Latency</a:t>
                </a:r>
                <a:r>
                  <a:rPr lang="en-US" altLang="zh-CN" sz="2000" b="1" dirty="0">
                    <a:solidFill>
                      <a:schemeClr val="bg1"/>
                    </a:solidFill>
                    <a:latin typeface="Bahnschrift" pitchFamily="34" charset="0"/>
                    <a:ea typeface="+mj-ea"/>
                    <a:cs typeface="Times New Roman" pitchFamily="18" charset="0"/>
                  </a:rPr>
                  <a:t>:</a:t>
                </a:r>
                <a:endParaRPr lang="en-US" altLang="zh-CN" sz="2000" b="1" dirty="0" smtClean="0">
                  <a:solidFill>
                    <a:schemeClr val="bg1"/>
                  </a:solidFill>
                  <a:latin typeface="Bahnschrift" pitchFamily="34" charset="0"/>
                  <a:ea typeface="+mj-ea"/>
                  <a:cs typeface="Times New Roman" pitchFamily="18" charset="0"/>
                </a:endParaRPr>
              </a:p>
              <a:p>
                <a:pPr marL="573088" indent="-285750" algn="just"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It measure time taken for a single instruction to complete its execution.</a:t>
                </a:r>
              </a:p>
              <a:p>
                <a:pPr marL="573088" indent="-285750" algn="just" eaLnBrk="1" fontAlgn="auto" hangingPunct="1">
                  <a:lnSpc>
                    <a:spcPct val="150000"/>
                  </a:lnSpc>
                  <a:spcBef>
                    <a:spcPts val="0"/>
                  </a:spcBef>
                  <a:spcAft>
                    <a:spcPts val="0"/>
                  </a:spcAft>
                  <a:buFont typeface="Arial" pitchFamily="34" charset="0"/>
                  <a:buChar char="•"/>
                  <a:defRPr/>
                </a:pPr>
                <a:r>
                  <a:rPr lang="en-US" altLang="zh-CN" sz="2000" dirty="0" smtClean="0">
                    <a:solidFill>
                      <a:schemeClr val="bg1"/>
                    </a:solidFill>
                    <a:latin typeface="Bahnschrift" pitchFamily="34" charset="0"/>
                    <a:ea typeface="+mj-ea"/>
                    <a:cs typeface="Times New Roman" pitchFamily="18" charset="0"/>
                  </a:rPr>
                  <a:t>Lower </a:t>
                </a:r>
                <a:r>
                  <a:rPr lang="en-US" altLang="zh-CN" sz="2000" dirty="0">
                    <a:solidFill>
                      <a:schemeClr val="bg1"/>
                    </a:solidFill>
                    <a:latin typeface="Bahnschrift" pitchFamily="34" charset="0"/>
                    <a:ea typeface="+mj-ea"/>
                    <a:cs typeface="Times New Roman" pitchFamily="18" charset="0"/>
                  </a:rPr>
                  <a:t>latency indicates better performance .</a:t>
                </a:r>
                <a:endParaRPr lang="en-US" altLang="zh-CN" sz="2000" dirty="0" smtClean="0">
                  <a:solidFill>
                    <a:schemeClr val="bg1"/>
                  </a:solidFill>
                  <a:latin typeface="Bahnschrift" pitchFamily="34" charset="0"/>
                  <a:cs typeface="Times New Roman" pitchFamily="18" charset="0"/>
                </a:endParaRPr>
              </a:p>
              <a:p>
                <a:pPr marL="573088" indent="-285750" algn="just"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cs typeface="Times New Roman" pitchFamily="18" charset="0"/>
                  </a:rPr>
                  <a:t>It in influenced by pipeline length, depth, clock cycle time, instruction dependencies and pipeline hazards.</a:t>
                </a:r>
                <a:endParaRPr lang="en-US" altLang="zh-CN" sz="2000" dirty="0" smtClean="0">
                  <a:solidFill>
                    <a:schemeClr val="bg1"/>
                  </a:solidFill>
                  <a:latin typeface="Bahnschrift" pitchFamily="34" charset="0"/>
                  <a:cs typeface="Times New Roman" pitchFamily="18" charset="0"/>
                </a:endParaRPr>
              </a:p>
              <a:p>
                <a:pPr marL="287338" algn="just"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r>
                        <m:rPr>
                          <m:nor/>
                        </m:rPr>
                        <a:rPr lang="en-US" altLang="zh-CN" sz="2000" i="1" dirty="0">
                          <a:solidFill>
                            <a:schemeClr val="bg1"/>
                          </a:solidFill>
                          <a:latin typeface="Bahnschrift" pitchFamily="34" charset="0"/>
                          <a:cs typeface="Times New Roman" pitchFamily="18" charset="0"/>
                        </a:rPr>
                        <m:t>Latency</m:t>
                      </m:r>
                      <m:r>
                        <m:rPr>
                          <m:nor/>
                        </m:rPr>
                        <a:rPr lang="en-US" altLang="zh-CN" sz="2000" b="0" i="1" dirty="0" smtClean="0">
                          <a:solidFill>
                            <a:schemeClr val="bg1"/>
                          </a:solidFill>
                          <a:latin typeface="Bahnschrift" pitchFamily="34" charset="0"/>
                          <a:cs typeface="Times New Roman" pitchFamily="18" charset="0"/>
                        </a:rPr>
                        <m:t> </m:t>
                      </m:r>
                      <m:r>
                        <a:rPr lang="en-US" altLang="zh-CN" sz="2000" i="1">
                          <a:solidFill>
                            <a:schemeClr val="bg1"/>
                          </a:solidFill>
                          <a:latin typeface="Cambria Math"/>
                          <a:cs typeface="Times New Roman" pitchFamily="18" charset="0"/>
                        </a:rPr>
                        <m:t>=</m:t>
                      </m:r>
                      <m:r>
                        <a:rPr lang="en-US" altLang="zh-CN" sz="2000" b="0" i="1" smtClean="0">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 </m:t>
                      </m:r>
                      <m:f>
                        <m:fPr>
                          <m:ctrlPr>
                            <a:rPr lang="en-US" altLang="zh-CN" sz="2000" i="1" smtClean="0">
                              <a:solidFill>
                                <a:schemeClr val="bg1"/>
                              </a:solidFill>
                              <a:latin typeface="Cambria Math"/>
                              <a:cs typeface="Times New Roman" pitchFamily="18" charset="0"/>
                            </a:rPr>
                          </m:ctrlPr>
                        </m:fPr>
                        <m:num>
                          <m:r>
                            <a:rPr lang="en-US" altLang="zh-CN" sz="2000" b="0" i="1" smtClean="0">
                              <a:solidFill>
                                <a:schemeClr val="bg1"/>
                              </a:solidFill>
                              <a:latin typeface="Cambria Math"/>
                              <a:cs typeface="Times New Roman" pitchFamily="18" charset="0"/>
                            </a:rPr>
                            <m:t>𝐸𝑥𝑒𝑐𝑢𝑡𝑖𝑜𝑛</m:t>
                          </m:r>
                          <m:r>
                            <a:rPr lang="en-US" altLang="zh-CN" sz="2000" b="0" i="1" smtClean="0">
                              <a:solidFill>
                                <a:schemeClr val="bg1"/>
                              </a:solidFill>
                              <a:latin typeface="Cambria Math"/>
                              <a:cs typeface="Times New Roman" pitchFamily="18" charset="0"/>
                            </a:rPr>
                            <m:t> </m:t>
                          </m:r>
                          <m:r>
                            <a:rPr lang="en-US" altLang="zh-CN" sz="2000" b="0" i="1" smtClean="0">
                              <a:solidFill>
                                <a:schemeClr val="bg1"/>
                              </a:solidFill>
                              <a:latin typeface="Cambria Math"/>
                              <a:cs typeface="Times New Roman" pitchFamily="18" charset="0"/>
                            </a:rPr>
                            <m:t>𝑇𝑖𝑚𝑒</m:t>
                          </m:r>
                        </m:num>
                        <m:den>
                          <m:r>
                            <a:rPr lang="en-US" altLang="zh-CN" sz="2000" i="1">
                              <a:solidFill>
                                <a:schemeClr val="bg1"/>
                              </a:solidFill>
                              <a:latin typeface="Cambria Math"/>
                              <a:cs typeface="Times New Roman" pitchFamily="18" charset="0"/>
                            </a:rPr>
                            <m:t>𝑁𝑜</m:t>
                          </m:r>
                          <m:r>
                            <a:rPr lang="en-US" altLang="zh-CN" sz="2000" i="1">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𝑜𝑓</m:t>
                          </m:r>
                          <m:r>
                            <a:rPr lang="en-US" altLang="zh-CN" sz="2000" i="1">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𝐼𝑚𝑠𝑡𝑟𝑢𝑐𝑡𝑖𝑜𝑛</m:t>
                          </m:r>
                          <m:r>
                            <a:rPr lang="en-US" altLang="zh-CN" sz="2000" i="1">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𝑒𝑥𝑒𝑐𝑢𝑡𝑒𝑑</m:t>
                          </m:r>
                        </m:den>
                      </m:f>
                      <m:r>
                        <a:rPr lang="en-US" altLang="zh-CN" sz="2000" i="1">
                          <a:solidFill>
                            <a:schemeClr val="bg1"/>
                          </a:solidFill>
                          <a:latin typeface="Cambria Math"/>
                          <a:cs typeface="Times New Roman" pitchFamily="18" charset="0"/>
                        </a:rPr>
                        <m:t> </m:t>
                      </m:r>
                      <m:r>
                        <a:rPr lang="en-US" altLang="zh-CN" sz="2000" b="0" i="1" smtClean="0">
                          <a:solidFill>
                            <a:schemeClr val="bg1"/>
                          </a:solidFill>
                          <a:latin typeface="Cambria Math"/>
                          <a:cs typeface="Times New Roman" pitchFamily="18" charset="0"/>
                        </a:rPr>
                        <m:t> </m:t>
                      </m:r>
                      <m:r>
                        <a:rPr lang="en-US" altLang="zh-CN" sz="2000" i="1">
                          <a:solidFill>
                            <a:schemeClr val="bg1"/>
                          </a:solidFill>
                          <a:latin typeface="Cambria Math"/>
                          <a:cs typeface="Times New Roman" pitchFamily="18" charset="0"/>
                        </a:rPr>
                        <m:t>=</m:t>
                      </m:r>
                      <m:r>
                        <a:rPr lang="en-US" altLang="zh-CN" sz="2000" b="0" i="1" smtClean="0">
                          <a:solidFill>
                            <a:schemeClr val="bg1"/>
                          </a:solidFill>
                          <a:latin typeface="Cambria Math"/>
                          <a:cs typeface="Times New Roman" pitchFamily="18" charset="0"/>
                        </a:rPr>
                        <m:t>  </m:t>
                      </m:r>
                      <m:f>
                        <m:fPr>
                          <m:ctrlPr>
                            <a:rPr lang="en-US" altLang="zh-CN" sz="2000" i="1" smtClean="0">
                              <a:solidFill>
                                <a:schemeClr val="bg1"/>
                              </a:solidFill>
                              <a:latin typeface="Cambria Math"/>
                              <a:cs typeface="Times New Roman" pitchFamily="18" charset="0"/>
                            </a:rPr>
                          </m:ctrlPr>
                        </m:fPr>
                        <m:num>
                          <m:d>
                            <m:dPr>
                              <m:begChr m:val="["/>
                              <m:endChr m:val="]"/>
                              <m:ctrlPr>
                                <a:rPr lang="en-US" altLang="zh-CN" sz="2000" i="1">
                                  <a:solidFill>
                                    <a:schemeClr val="bg1"/>
                                  </a:solidFill>
                                  <a:latin typeface="Cambria Math"/>
                                  <a:cs typeface="Times New Roman" pitchFamily="18" charset="0"/>
                                </a:rPr>
                              </m:ctrlPr>
                            </m:dPr>
                            <m:e>
                              <m:r>
                                <a:rPr lang="en-US" altLang="zh-CN" sz="2000" i="1">
                                  <a:solidFill>
                                    <a:schemeClr val="bg1"/>
                                  </a:solidFill>
                                  <a:latin typeface="Cambria Math"/>
                                  <a:cs typeface="Times New Roman" pitchFamily="18" charset="0"/>
                                </a:rPr>
                                <m:t>𝑘</m:t>
                              </m:r>
                              <m:r>
                                <a:rPr lang="en-US" altLang="zh-CN" sz="2000" i="1">
                                  <a:solidFill>
                                    <a:schemeClr val="bg1"/>
                                  </a:solidFill>
                                  <a:latin typeface="Cambria Math"/>
                                  <a:cs typeface="Times New Roman" pitchFamily="18" charset="0"/>
                                </a:rPr>
                                <m:t>+</m:t>
                              </m:r>
                              <m:d>
                                <m:dPr>
                                  <m:ctrlPr>
                                    <a:rPr lang="en-US" altLang="zh-CN" sz="2000" i="1">
                                      <a:solidFill>
                                        <a:schemeClr val="bg1"/>
                                      </a:solidFill>
                                      <a:latin typeface="Cambria Math"/>
                                      <a:cs typeface="Times New Roman" pitchFamily="18" charset="0"/>
                                    </a:rPr>
                                  </m:ctrlPr>
                                </m:dPr>
                                <m:e>
                                  <m:r>
                                    <a:rPr lang="en-US" altLang="zh-CN" sz="2000" i="1">
                                      <a:solidFill>
                                        <a:schemeClr val="bg1"/>
                                      </a:solidFill>
                                      <a:latin typeface="Cambria Math"/>
                                      <a:cs typeface="Times New Roman" pitchFamily="18" charset="0"/>
                                    </a:rPr>
                                    <m:t>𝑛</m:t>
                                  </m:r>
                                  <m:r>
                                    <a:rPr lang="en-US" altLang="zh-CN" sz="2000" i="1">
                                      <a:solidFill>
                                        <a:schemeClr val="bg1"/>
                                      </a:solidFill>
                                      <a:latin typeface="Cambria Math"/>
                                      <a:cs typeface="Times New Roman" pitchFamily="18" charset="0"/>
                                    </a:rPr>
                                    <m:t>−1</m:t>
                                  </m:r>
                                </m:e>
                              </m:d>
                            </m:e>
                          </m:d>
                          <m:r>
                            <a:rPr lang="en-US" altLang="zh-CN" sz="2000" i="1">
                              <a:solidFill>
                                <a:schemeClr val="bg1"/>
                              </a:solidFill>
                              <a:latin typeface="Cambria Math"/>
                              <a:cs typeface="Times New Roman" pitchFamily="18" charset="0"/>
                            </a:rPr>
                            <m:t> </m:t>
                          </m:r>
                          <m:sSub>
                            <m:sSubPr>
                              <m:ctrlPr>
                                <a:rPr lang="en-US" altLang="zh-CN" sz="2000" i="1">
                                  <a:solidFill>
                                    <a:schemeClr val="bg1"/>
                                  </a:solidFill>
                                  <a:latin typeface="Cambria Math"/>
                                  <a:cs typeface="Times New Roman" pitchFamily="18" charset="0"/>
                                </a:rPr>
                              </m:ctrlPr>
                            </m:sSubPr>
                            <m:e>
                              <m:r>
                                <a:rPr lang="en-US" altLang="zh-CN" sz="2000" i="1">
                                  <a:solidFill>
                                    <a:schemeClr val="bg1"/>
                                  </a:solidFill>
                                  <a:latin typeface="Cambria Math"/>
                                  <a:cs typeface="Times New Roman" pitchFamily="18" charset="0"/>
                                </a:rPr>
                                <m:t>𝑇</m:t>
                              </m:r>
                            </m:e>
                            <m:sub>
                              <m:r>
                                <a:rPr lang="en-US" altLang="zh-CN" sz="2000" i="1">
                                  <a:solidFill>
                                    <a:schemeClr val="bg1"/>
                                  </a:solidFill>
                                  <a:latin typeface="Cambria Math"/>
                                  <a:cs typeface="Times New Roman" pitchFamily="18" charset="0"/>
                                </a:rPr>
                                <m:t>𝑝</m:t>
                              </m:r>
                            </m:sub>
                          </m:sSub>
                        </m:num>
                        <m:den>
                          <m:r>
                            <a:rPr lang="en-US" altLang="zh-CN" sz="2000" i="1">
                              <a:solidFill>
                                <a:schemeClr val="bg1"/>
                              </a:solidFill>
                              <a:latin typeface="Cambria Math"/>
                              <a:cs typeface="Times New Roman" pitchFamily="18" charset="0"/>
                            </a:rPr>
                            <m:t>𝑛</m:t>
                          </m:r>
                        </m:den>
                      </m:f>
                    </m:oMath>
                  </m:oMathPara>
                </a14:m>
                <a:endParaRPr lang="en-US" altLang="zh-CN" sz="1600" dirty="0" smtClean="0">
                  <a:solidFill>
                    <a:schemeClr val="bg1"/>
                  </a:solidFill>
                  <a:latin typeface="Bahnschrift" pitchFamily="34" charset="0"/>
                  <a:ea typeface="+mj-ea"/>
                  <a:cs typeface="Times New Roman" pitchFamily="18" charset="0"/>
                </a:endParaRPr>
              </a:p>
              <a:p>
                <a:pPr marL="287338" eaLnBrk="1" fontAlgn="auto" hangingPunct="1">
                  <a:lnSpc>
                    <a:spcPct val="150000"/>
                  </a:lnSpc>
                  <a:spcBef>
                    <a:spcPts val="0"/>
                  </a:spcBef>
                  <a:spcAft>
                    <a:spcPts val="0"/>
                  </a:spcAft>
                  <a:defRPr/>
                </a:pPr>
                <a:endParaRPr lang="en-US" altLang="zh-CN" sz="1600" dirty="0" smtClean="0">
                  <a:solidFill>
                    <a:schemeClr val="bg1"/>
                  </a:solidFill>
                  <a:latin typeface="Bahnschrift" pitchFamily="34" charset="0"/>
                  <a:ea typeface="+mj-ea"/>
                  <a:cs typeface="Times New Roman" pitchFamily="18" charset="0"/>
                </a:endParaRPr>
              </a:p>
            </p:txBody>
          </p:sp>
        </mc:Choice>
        <mc:Fallback>
          <p:sp>
            <p:nvSpPr>
              <p:cNvPr id="9" name="矩形 8">
                <a:extLst>
                  <a:ext uri="{FF2B5EF4-FFF2-40B4-BE49-F238E27FC236}">
                    <a16:creationId xmlns:a16="http://schemas.microsoft.com/office/drawing/2014/main" xmlns="" xmlns:a14="http://schemas.microsoft.com/office/drawing/2010/main" id="{90441D43-9405-4EA2-9639-40C0EDD5D6D5}"/>
                  </a:ext>
                </a:extLst>
              </p:cNvPr>
              <p:cNvSpPr>
                <a:spLocks noRot="1" noChangeAspect="1" noMove="1" noResize="1" noEditPoints="1" noAdjustHandles="1" noChangeArrowheads="1" noChangeShapeType="1" noTextEdit="1"/>
              </p:cNvSpPr>
              <p:nvPr/>
            </p:nvSpPr>
            <p:spPr bwMode="auto">
              <a:xfrm>
                <a:off x="1628773" y="1229315"/>
                <a:ext cx="9316729" cy="3759684"/>
              </a:xfrm>
              <a:prstGeom prst="rect">
                <a:avLst/>
              </a:prstGeom>
              <a:blipFill rotWithShape="1">
                <a:blip r:embed="rId3"/>
                <a:stretch>
                  <a:fillRect r="-1373"/>
                </a:stretch>
              </a:blipFill>
            </p:spPr>
            <p:txBody>
              <a:bodyPr/>
              <a:lstStyle/>
              <a:p>
                <a:r>
                  <a:rPr lang="en-US">
                    <a:noFill/>
                  </a:rPr>
                  <a:t> </a:t>
                </a:r>
              </a:p>
            </p:txBody>
          </p:sp>
        </mc:Fallback>
      </mc:AlternateContent>
    </p:spTree>
    <p:extLst>
      <p:ext uri="{BB962C8B-B14F-4D97-AF65-F5344CB8AC3E}">
        <p14:creationId xmlns:p14="http://schemas.microsoft.com/office/powerpoint/2010/main" val="323739405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1542766" y="547390"/>
            <a:ext cx="9106469"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spc="-150" dirty="0" smtClean="0">
                <a:solidFill>
                  <a:schemeClr val="bg1"/>
                </a:solidFill>
                <a:latin typeface="时尚中黑简体" panose="01010104010101010101" pitchFamily="2" charset="-122"/>
                <a:ea typeface="时尚中黑简体" panose="01010104010101010101" pitchFamily="2" charset="-122"/>
              </a:rPr>
              <a:t>Hazards and Types of Hazards </a:t>
            </a:r>
            <a:r>
              <a:rPr lang="en-US" altLang="zh-CN" sz="2800" spc="-150" dirty="0">
                <a:solidFill>
                  <a:schemeClr val="bg1"/>
                </a:solidFill>
                <a:latin typeface="时尚中黑简体" panose="01010104010101010101" pitchFamily="2" charset="-122"/>
                <a:ea typeface="时尚中黑简体" panose="01010104010101010101" pitchFamily="2" charset="-122"/>
              </a:rPr>
              <a:t>in Pipelining</a:t>
            </a:r>
            <a:r>
              <a:rPr lang="en-US" altLang="zh-CN" sz="2800" spc="-150" dirty="0" smtClean="0">
                <a:solidFill>
                  <a:schemeClr val="bg1"/>
                </a:solidFill>
                <a:latin typeface="时尚中黑简体" panose="01010104010101010101" pitchFamily="2" charset="-122"/>
                <a:ea typeface="时尚中黑简体" panose="01010104010101010101" pitchFamily="2" charset="-122"/>
              </a:rPr>
              <a:t> </a:t>
            </a:r>
            <a:endParaRPr lang="zh-CN" altLang="en-US" sz="2800" spc="-150" dirty="0">
              <a:solidFill>
                <a:srgbClr val="69EAF4"/>
              </a:solidFill>
              <a:latin typeface="时尚中黑简体" panose="01010104010101010101" pitchFamily="2" charset="-122"/>
              <a:ea typeface="时尚中黑简体" panose="01010104010101010101" pitchFamily="2" charset="-122"/>
            </a:endParaRP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1628773" y="1229315"/>
            <a:ext cx="9316729" cy="4401205"/>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200000"/>
              </a:lnSpc>
              <a:spcBef>
                <a:spcPts val="0"/>
              </a:spcBef>
              <a:spcAft>
                <a:spcPts val="0"/>
              </a:spcAft>
              <a:defRPr/>
            </a:pPr>
            <a:r>
              <a:rPr lang="en-US" altLang="zh-CN" sz="2000" dirty="0">
                <a:solidFill>
                  <a:schemeClr val="bg1"/>
                </a:solidFill>
                <a:latin typeface="Bahnschrift" pitchFamily="34" charset="0"/>
                <a:ea typeface="+mj-ea"/>
                <a:cs typeface="Times New Roman" pitchFamily="18" charset="0"/>
              </a:rPr>
              <a:t>As our target in pipelining is to get CPI=1. But there are some problems with pipelining due to which CPI target does not achieved. These problems are called Hazards. Hazard leads towards delay due to which we cannot get CPI=1.</a:t>
            </a:r>
          </a:p>
          <a:p>
            <a:pPr marL="287338" algn="just" eaLnBrk="1" fontAlgn="auto" hangingPunct="1">
              <a:lnSpc>
                <a:spcPct val="200000"/>
              </a:lnSpc>
              <a:spcBef>
                <a:spcPts val="0"/>
              </a:spcBef>
              <a:spcAft>
                <a:spcPts val="0"/>
              </a:spcAft>
              <a:defRPr/>
            </a:pPr>
            <a:r>
              <a:rPr lang="en-US" altLang="zh-CN" sz="2000" dirty="0" smtClean="0">
                <a:solidFill>
                  <a:schemeClr val="bg1"/>
                </a:solidFill>
                <a:latin typeface="Bahnschrift" pitchFamily="34" charset="0"/>
                <a:ea typeface="+mj-ea"/>
                <a:cs typeface="Times New Roman" pitchFamily="18" charset="0"/>
              </a:rPr>
              <a:t>The </a:t>
            </a:r>
            <a:r>
              <a:rPr lang="en-US" altLang="zh-CN" sz="2000" dirty="0">
                <a:solidFill>
                  <a:schemeClr val="bg1"/>
                </a:solidFill>
                <a:latin typeface="Bahnschrift" pitchFamily="34" charset="0"/>
                <a:ea typeface="+mj-ea"/>
                <a:cs typeface="Times New Roman" pitchFamily="18" charset="0"/>
              </a:rPr>
              <a:t>three different types of hazards in computer architecture are</a:t>
            </a:r>
            <a:r>
              <a:rPr lang="en-US" altLang="zh-CN" sz="2000" dirty="0" smtClean="0">
                <a:solidFill>
                  <a:schemeClr val="bg1"/>
                </a:solidFill>
                <a:latin typeface="Bahnschrift" pitchFamily="34" charset="0"/>
                <a:ea typeface="+mj-ea"/>
                <a:cs typeface="Times New Roman" pitchFamily="18" charset="0"/>
              </a:rPr>
              <a:t>:</a:t>
            </a:r>
          </a:p>
          <a:p>
            <a:pPr marL="630238" indent="-342900" algn="just" eaLnBrk="1" fontAlgn="auto" hangingPunct="1">
              <a:lnSpc>
                <a:spcPct val="200000"/>
              </a:lnSpc>
              <a:spcBef>
                <a:spcPts val="0"/>
              </a:spcBef>
              <a:spcAft>
                <a:spcPts val="0"/>
              </a:spcAft>
              <a:buFont typeface="+mj-lt"/>
              <a:buAutoNum type="arabicPeriod"/>
              <a:defRPr/>
            </a:pPr>
            <a:r>
              <a:rPr lang="en-US" altLang="zh-CN" sz="2000" dirty="0">
                <a:solidFill>
                  <a:schemeClr val="bg1"/>
                </a:solidFill>
                <a:latin typeface="Bahnschrift" pitchFamily="34" charset="0"/>
                <a:ea typeface="+mj-ea"/>
                <a:cs typeface="Times New Roman" pitchFamily="18" charset="0"/>
              </a:rPr>
              <a:t>Data Hazards:</a:t>
            </a:r>
          </a:p>
          <a:p>
            <a:pPr marL="630238" indent="-342900" algn="just" eaLnBrk="1" fontAlgn="auto" hangingPunct="1">
              <a:lnSpc>
                <a:spcPct val="200000"/>
              </a:lnSpc>
              <a:spcBef>
                <a:spcPts val="0"/>
              </a:spcBef>
              <a:spcAft>
                <a:spcPts val="0"/>
              </a:spcAft>
              <a:buFont typeface="+mj-lt"/>
              <a:buAutoNum type="arabicPeriod"/>
              <a:defRPr/>
            </a:pPr>
            <a:r>
              <a:rPr lang="en-US" altLang="zh-CN" sz="2000" dirty="0" smtClean="0">
                <a:solidFill>
                  <a:schemeClr val="bg1"/>
                </a:solidFill>
                <a:latin typeface="Bahnschrift" pitchFamily="34" charset="0"/>
                <a:ea typeface="+mj-ea"/>
                <a:cs typeface="Times New Roman" pitchFamily="18" charset="0"/>
              </a:rPr>
              <a:t>Control Hazards:</a:t>
            </a:r>
          </a:p>
          <a:p>
            <a:pPr marL="630238" indent="-342900" algn="just" eaLnBrk="1" fontAlgn="auto" hangingPunct="1">
              <a:lnSpc>
                <a:spcPct val="200000"/>
              </a:lnSpc>
              <a:spcBef>
                <a:spcPts val="0"/>
              </a:spcBef>
              <a:spcAft>
                <a:spcPts val="0"/>
              </a:spcAft>
              <a:buFont typeface="+mj-lt"/>
              <a:buAutoNum type="arabicPeriod"/>
              <a:defRPr/>
            </a:pPr>
            <a:r>
              <a:rPr lang="en-US" altLang="zh-CN" sz="2000" dirty="0" smtClean="0">
                <a:solidFill>
                  <a:schemeClr val="bg1"/>
                </a:solidFill>
                <a:latin typeface="Bahnschrift" pitchFamily="34" charset="0"/>
                <a:ea typeface="+mj-ea"/>
                <a:cs typeface="Times New Roman" pitchFamily="18" charset="0"/>
              </a:rPr>
              <a:t>Memory Hazards:</a:t>
            </a:r>
          </a:p>
        </p:txBody>
      </p:sp>
    </p:spTree>
    <p:extLst>
      <p:ext uri="{BB962C8B-B14F-4D97-AF65-F5344CB8AC3E}">
        <p14:creationId xmlns:p14="http://schemas.microsoft.com/office/powerpoint/2010/main" val="11081268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1542766" y="547390"/>
            <a:ext cx="9106469"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spc="-150" dirty="0">
                <a:solidFill>
                  <a:schemeClr val="bg1"/>
                </a:solidFill>
                <a:latin typeface="时尚中黑简体" panose="01010104010101010101" pitchFamily="2" charset="-122"/>
                <a:ea typeface="时尚中黑简体" panose="01010104010101010101" pitchFamily="2" charset="-122"/>
              </a:rPr>
              <a:t>Data hazards</a:t>
            </a:r>
            <a:endParaRPr lang="zh-CN" altLang="en-US" sz="2800" spc="-150" dirty="0">
              <a:solidFill>
                <a:srgbClr val="69EAF4"/>
              </a:solidFill>
              <a:latin typeface="时尚中黑简体" panose="01010104010101010101" pitchFamily="2" charset="-122"/>
              <a:ea typeface="时尚中黑简体" panose="01010104010101010101" pitchFamily="2" charset="-122"/>
            </a:endParaRP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1628773" y="1229315"/>
            <a:ext cx="9316729" cy="3785652"/>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200000"/>
              </a:lnSpc>
              <a:spcBef>
                <a:spcPts val="0"/>
              </a:spcBef>
              <a:spcAft>
                <a:spcPts val="0"/>
              </a:spcAft>
              <a:defRPr/>
            </a:pPr>
            <a:r>
              <a:rPr lang="en-US" altLang="zh-CN" sz="2000" dirty="0">
                <a:solidFill>
                  <a:schemeClr val="bg1"/>
                </a:solidFill>
                <a:latin typeface="Bahnschrift" pitchFamily="34" charset="0"/>
                <a:ea typeface="+mj-ea"/>
                <a:cs typeface="Times New Roman" pitchFamily="18" charset="0"/>
              </a:rPr>
              <a:t>Data hazards happen when one instruction relies on a data value that hasn't been made yet because the previous instruction is still being processed</a:t>
            </a:r>
            <a:r>
              <a:rPr lang="en-US" altLang="zh-CN" sz="2000" dirty="0" smtClean="0">
                <a:solidFill>
                  <a:schemeClr val="bg1"/>
                </a:solidFill>
                <a:latin typeface="Bahnschrift" pitchFamily="34" charset="0"/>
                <a:ea typeface="+mj-ea"/>
                <a:cs typeface="Times New Roman" pitchFamily="18" charset="0"/>
              </a:rPr>
              <a:t>.</a:t>
            </a:r>
          </a:p>
          <a:p>
            <a:pPr marL="287338" algn="just" eaLnBrk="1" fontAlgn="auto" hangingPunct="1">
              <a:lnSpc>
                <a:spcPct val="200000"/>
              </a:lnSpc>
              <a:spcBef>
                <a:spcPts val="0"/>
              </a:spcBef>
              <a:spcAft>
                <a:spcPts val="0"/>
              </a:spcAft>
              <a:defRPr/>
            </a:pPr>
            <a:r>
              <a:rPr lang="en-US" altLang="zh-CN" sz="2000" dirty="0">
                <a:solidFill>
                  <a:schemeClr val="bg1"/>
                </a:solidFill>
                <a:latin typeface="Bahnschrift" pitchFamily="34" charset="0"/>
                <a:ea typeface="+mj-ea"/>
                <a:cs typeface="Times New Roman" pitchFamily="18" charset="0"/>
              </a:rPr>
              <a:t>Data hazards are </a:t>
            </a:r>
            <a:r>
              <a:rPr lang="en-US" altLang="zh-CN" sz="2000" dirty="0" smtClean="0">
                <a:solidFill>
                  <a:schemeClr val="bg1"/>
                </a:solidFill>
                <a:latin typeface="Bahnschrift" pitchFamily="34" charset="0"/>
                <a:ea typeface="+mj-ea"/>
                <a:cs typeface="Times New Roman" pitchFamily="18" charset="0"/>
              </a:rPr>
              <a:t>further into </a:t>
            </a:r>
            <a:r>
              <a:rPr lang="en-US" altLang="zh-CN" sz="2000" dirty="0">
                <a:solidFill>
                  <a:schemeClr val="bg1"/>
                </a:solidFill>
                <a:latin typeface="Bahnschrift" pitchFamily="34" charset="0"/>
                <a:ea typeface="+mj-ea"/>
                <a:cs typeface="Times New Roman" pitchFamily="18" charset="0"/>
              </a:rPr>
              <a:t>three </a:t>
            </a:r>
            <a:r>
              <a:rPr lang="en-US" altLang="zh-CN" sz="2000" dirty="0" smtClean="0">
                <a:solidFill>
                  <a:schemeClr val="bg1"/>
                </a:solidFill>
                <a:latin typeface="Bahnschrift" pitchFamily="34" charset="0"/>
                <a:ea typeface="+mj-ea"/>
                <a:cs typeface="Times New Roman" pitchFamily="18" charset="0"/>
              </a:rPr>
              <a:t>types</a:t>
            </a:r>
            <a:endParaRPr lang="en-US" altLang="zh-CN" sz="2000" dirty="0">
              <a:solidFill>
                <a:schemeClr val="bg1"/>
              </a:solidFill>
              <a:latin typeface="Bahnschrift" pitchFamily="34" charset="0"/>
              <a:ea typeface="+mj-ea"/>
              <a:cs typeface="Times New Roman" pitchFamily="18" charset="0"/>
            </a:endParaRPr>
          </a:p>
          <a:p>
            <a:pPr marL="630238" indent="-342900" algn="just" eaLnBrk="1" fontAlgn="auto" hangingPunct="1">
              <a:lnSpc>
                <a:spcPct val="200000"/>
              </a:lnSpc>
              <a:spcBef>
                <a:spcPts val="0"/>
              </a:spcBef>
              <a:spcAft>
                <a:spcPts val="0"/>
              </a:spcAft>
              <a:buFont typeface="+mj-lt"/>
              <a:buAutoNum type="arabicPeriod"/>
              <a:defRPr/>
            </a:pPr>
            <a:r>
              <a:rPr lang="en-US" altLang="zh-CN" sz="2000" dirty="0">
                <a:solidFill>
                  <a:schemeClr val="bg1"/>
                </a:solidFill>
                <a:latin typeface="Bahnschrift" pitchFamily="34" charset="0"/>
                <a:ea typeface="+mj-ea"/>
                <a:cs typeface="Times New Roman" pitchFamily="18" charset="0"/>
              </a:rPr>
              <a:t> Read After Write (RAW) </a:t>
            </a:r>
            <a:r>
              <a:rPr lang="en-US" altLang="zh-CN" sz="2000" dirty="0" smtClean="0">
                <a:solidFill>
                  <a:schemeClr val="bg1"/>
                </a:solidFill>
                <a:latin typeface="Bahnschrift" pitchFamily="34" charset="0"/>
                <a:ea typeface="+mj-ea"/>
                <a:cs typeface="Times New Roman" pitchFamily="18" charset="0"/>
              </a:rPr>
              <a:t>         a </a:t>
            </a:r>
            <a:r>
              <a:rPr lang="en-US" altLang="zh-CN" sz="2000" dirty="0">
                <a:solidFill>
                  <a:schemeClr val="bg1"/>
                </a:solidFill>
                <a:latin typeface="Bahnschrift" pitchFamily="34" charset="0"/>
                <a:ea typeface="+mj-ea"/>
                <a:cs typeface="Times New Roman" pitchFamily="18" charset="0"/>
              </a:rPr>
              <a:t>true </a:t>
            </a:r>
            <a:r>
              <a:rPr lang="en-US" altLang="zh-CN" sz="2000" dirty="0" smtClean="0">
                <a:solidFill>
                  <a:schemeClr val="bg1"/>
                </a:solidFill>
                <a:latin typeface="Bahnschrift" pitchFamily="34" charset="0"/>
                <a:ea typeface="+mj-ea"/>
                <a:cs typeface="Times New Roman" pitchFamily="18" charset="0"/>
              </a:rPr>
              <a:t>dependency:</a:t>
            </a:r>
          </a:p>
          <a:p>
            <a:pPr marL="630238" indent="-342900" algn="just" eaLnBrk="1" fontAlgn="auto" hangingPunct="1">
              <a:lnSpc>
                <a:spcPct val="200000"/>
              </a:lnSpc>
              <a:spcBef>
                <a:spcPts val="0"/>
              </a:spcBef>
              <a:spcAft>
                <a:spcPts val="0"/>
              </a:spcAft>
              <a:buFont typeface="+mj-lt"/>
              <a:buAutoNum type="arabicPeriod"/>
              <a:defRPr/>
            </a:pPr>
            <a:r>
              <a:rPr lang="en-US" altLang="zh-CN" sz="2000" dirty="0">
                <a:solidFill>
                  <a:schemeClr val="bg1"/>
                </a:solidFill>
                <a:latin typeface="Bahnschrift" pitchFamily="34" charset="0"/>
                <a:ea typeface="+mj-ea"/>
                <a:cs typeface="Times New Roman" pitchFamily="18" charset="0"/>
              </a:rPr>
              <a:t>Write After Read (WAR) </a:t>
            </a:r>
            <a:r>
              <a:rPr lang="en-US" altLang="zh-CN" sz="2000" dirty="0" smtClean="0">
                <a:solidFill>
                  <a:schemeClr val="bg1"/>
                </a:solidFill>
                <a:latin typeface="Bahnschrift" pitchFamily="34" charset="0"/>
                <a:ea typeface="+mj-ea"/>
                <a:cs typeface="Times New Roman" pitchFamily="18" charset="0"/>
              </a:rPr>
              <a:t>          an </a:t>
            </a:r>
            <a:r>
              <a:rPr lang="en-US" altLang="zh-CN" sz="2000" dirty="0">
                <a:solidFill>
                  <a:schemeClr val="bg1"/>
                </a:solidFill>
                <a:latin typeface="Bahnschrift" pitchFamily="34" charset="0"/>
                <a:ea typeface="+mj-ea"/>
                <a:cs typeface="Times New Roman" pitchFamily="18" charset="0"/>
              </a:rPr>
              <a:t>anti-dependency:</a:t>
            </a:r>
            <a:endParaRPr lang="en-US" altLang="zh-CN" sz="2000" dirty="0" smtClean="0">
              <a:solidFill>
                <a:schemeClr val="bg1"/>
              </a:solidFill>
              <a:latin typeface="Bahnschrift" pitchFamily="34" charset="0"/>
              <a:ea typeface="+mj-ea"/>
              <a:cs typeface="Times New Roman" pitchFamily="18" charset="0"/>
            </a:endParaRPr>
          </a:p>
          <a:p>
            <a:pPr marL="630238" indent="-342900" algn="just" eaLnBrk="1" fontAlgn="auto" hangingPunct="1">
              <a:lnSpc>
                <a:spcPct val="200000"/>
              </a:lnSpc>
              <a:spcBef>
                <a:spcPts val="0"/>
              </a:spcBef>
              <a:spcAft>
                <a:spcPts val="0"/>
              </a:spcAft>
              <a:buFont typeface="+mj-lt"/>
              <a:buAutoNum type="arabicPeriod"/>
              <a:defRPr/>
            </a:pPr>
            <a:r>
              <a:rPr lang="en-US" altLang="zh-CN" sz="2000" dirty="0">
                <a:solidFill>
                  <a:schemeClr val="bg1"/>
                </a:solidFill>
                <a:latin typeface="Bahnschrift" pitchFamily="34" charset="0"/>
                <a:ea typeface="+mj-ea"/>
                <a:cs typeface="Times New Roman" pitchFamily="18" charset="0"/>
              </a:rPr>
              <a:t>Write After Write (WAW) </a:t>
            </a:r>
            <a:r>
              <a:rPr lang="en-US" altLang="zh-CN" sz="2000" dirty="0" smtClean="0">
                <a:solidFill>
                  <a:schemeClr val="bg1"/>
                </a:solidFill>
                <a:latin typeface="Bahnschrift" pitchFamily="34" charset="0"/>
                <a:ea typeface="+mj-ea"/>
                <a:cs typeface="Times New Roman" pitchFamily="18" charset="0"/>
              </a:rPr>
              <a:t>         an </a:t>
            </a:r>
            <a:r>
              <a:rPr lang="en-US" altLang="zh-CN" sz="2000" dirty="0">
                <a:solidFill>
                  <a:schemeClr val="bg1"/>
                </a:solidFill>
                <a:latin typeface="Bahnschrift" pitchFamily="34" charset="0"/>
                <a:ea typeface="+mj-ea"/>
                <a:cs typeface="Times New Roman" pitchFamily="18" charset="0"/>
              </a:rPr>
              <a:t>output dependency:</a:t>
            </a:r>
            <a:endParaRPr lang="en-US" altLang="zh-CN" sz="2000" dirty="0" smtClean="0">
              <a:solidFill>
                <a:schemeClr val="bg1"/>
              </a:solidFill>
              <a:latin typeface="Bahnschrift" pitchFamily="34" charset="0"/>
              <a:ea typeface="+mj-ea"/>
              <a:cs typeface="Times New Roman" pitchFamily="18" charset="0"/>
            </a:endParaRPr>
          </a:p>
        </p:txBody>
      </p:sp>
    </p:spTree>
    <p:extLst>
      <p:ext uri="{BB962C8B-B14F-4D97-AF65-F5344CB8AC3E}">
        <p14:creationId xmlns:p14="http://schemas.microsoft.com/office/powerpoint/2010/main" val="40357604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1542766" y="340041"/>
            <a:ext cx="9106469"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spc="-150" dirty="0">
                <a:solidFill>
                  <a:schemeClr val="bg1"/>
                </a:solidFill>
                <a:latin typeface="时尚中黑简体" panose="01010104010101010101" pitchFamily="2" charset="-122"/>
                <a:ea typeface="时尚中黑简体" panose="01010104010101010101" pitchFamily="2" charset="-122"/>
              </a:rPr>
              <a:t>Data hazards</a:t>
            </a:r>
            <a:endParaRPr lang="zh-CN" altLang="en-US" sz="2800" spc="-150" dirty="0">
              <a:solidFill>
                <a:srgbClr val="69EAF4"/>
              </a:solidFill>
              <a:latin typeface="时尚中黑简体" panose="01010104010101010101" pitchFamily="2" charset="-122"/>
              <a:ea typeface="时尚中黑简体" panose="01010104010101010101" pitchFamily="2" charset="-122"/>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xmlns="" id="{90441D43-9405-4EA2-9639-40C0EDD5D6D5}"/>
                  </a:ext>
                </a:extLst>
              </p:cNvPr>
              <p:cNvSpPr/>
              <p:nvPr/>
            </p:nvSpPr>
            <p:spPr bwMode="auto">
              <a:xfrm>
                <a:off x="667660" y="895493"/>
                <a:ext cx="7652374" cy="6093976"/>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200000"/>
                  </a:lnSpc>
                  <a:spcBef>
                    <a:spcPts val="0"/>
                  </a:spcBef>
                  <a:spcAft>
                    <a:spcPts val="0"/>
                  </a:spcAft>
                  <a:defRPr/>
                </a:pPr>
                <a:r>
                  <a:rPr lang="en-US" altLang="zh-CN" b="1" dirty="0" smtClean="0">
                    <a:solidFill>
                      <a:srgbClr val="FFC000"/>
                    </a:solidFill>
                    <a:latin typeface="Bahnschrift" pitchFamily="34" charset="0"/>
                    <a:ea typeface="+mj-ea"/>
                    <a:cs typeface="Times New Roman" pitchFamily="18" charset="0"/>
                  </a:rPr>
                  <a:t>Read After Write (RAW)  OR </a:t>
                </a:r>
                <a:r>
                  <a:rPr lang="en-US" altLang="zh-CN" b="1" dirty="0">
                    <a:solidFill>
                      <a:srgbClr val="FFC000"/>
                    </a:solidFill>
                    <a:latin typeface="Bahnschrift" pitchFamily="34" charset="0"/>
                    <a:ea typeface="+mj-ea"/>
                    <a:cs typeface="Times New Roman" pitchFamily="18" charset="0"/>
                  </a:rPr>
                  <a:t>a true dependency</a:t>
                </a:r>
                <a:r>
                  <a:rPr lang="en-US" altLang="zh-CN" sz="1600" b="1" dirty="0">
                    <a:solidFill>
                      <a:srgbClr val="FFC000"/>
                    </a:solidFill>
                    <a:latin typeface="Bahnschrift" pitchFamily="34" charset="0"/>
                    <a:ea typeface="+mj-ea"/>
                    <a:cs typeface="Times New Roman" pitchFamily="18" charset="0"/>
                  </a:rPr>
                  <a:t>:</a:t>
                </a:r>
              </a:p>
              <a:p>
                <a:pPr marL="573088" algn="just" eaLnBrk="1" fontAlgn="auto" hangingPunct="1">
                  <a:lnSpc>
                    <a:spcPct val="150000"/>
                  </a:lnSpc>
                  <a:spcBef>
                    <a:spcPts val="0"/>
                  </a:spcBef>
                  <a:spcAft>
                    <a:spcPts val="0"/>
                  </a:spcAft>
                  <a:defRPr/>
                </a:pPr>
                <a:r>
                  <a:rPr lang="en-US" altLang="zh-CN" dirty="0">
                    <a:solidFill>
                      <a:schemeClr val="bg1"/>
                    </a:solidFill>
                    <a:latin typeface="Bahnschrift" pitchFamily="34" charset="0"/>
                    <a:ea typeface="+mj-ea"/>
                    <a:cs typeface="Times New Roman" pitchFamily="18" charset="0"/>
                  </a:rPr>
                  <a:t>A Read-After-Write hazard occurs when an instruction needs the result of some issued instruction, but that instruction is till uncompleted</a:t>
                </a:r>
                <a:r>
                  <a:rPr lang="en-US" altLang="zh-CN" dirty="0" smtClean="0">
                    <a:solidFill>
                      <a:schemeClr val="bg1"/>
                    </a:solidFill>
                    <a:latin typeface="Bahnschrift" pitchFamily="34" charset="0"/>
                    <a:ea typeface="+mj-ea"/>
                    <a:cs typeface="Times New Roman" pitchFamily="18" charset="0"/>
                  </a:rPr>
                  <a:t>.</a:t>
                </a:r>
              </a:p>
              <a:p>
                <a:pPr marL="573088" algn="just" eaLnBrk="1" fontAlgn="auto" hangingPunct="1">
                  <a:lnSpc>
                    <a:spcPct val="150000"/>
                  </a:lnSpc>
                  <a:spcBef>
                    <a:spcPts val="0"/>
                  </a:spcBef>
                  <a:spcAft>
                    <a:spcPts val="0"/>
                  </a:spcAft>
                  <a:defRPr/>
                </a:pPr>
                <a:r>
                  <a:rPr lang="en-US" altLang="zh-CN" sz="1400" dirty="0" smtClean="0">
                    <a:solidFill>
                      <a:schemeClr val="bg1"/>
                    </a:solidFill>
                    <a:latin typeface="Bahnschrift" pitchFamily="34" charset="0"/>
                    <a:ea typeface="+mj-ea"/>
                    <a:cs typeface="Times New Roman" pitchFamily="18" charset="0"/>
                  </a:rPr>
                  <a:t>For Example:</a:t>
                </a:r>
              </a:p>
              <a:p>
                <a:pPr marL="573088" algn="ctr"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bg1"/>
                              </a:solidFill>
                              <a:latin typeface="Cambria Math"/>
                              <a:ea typeface="+mj-ea"/>
                              <a:cs typeface="Times New Roman" pitchFamily="18" charset="0"/>
                            </a:rPr>
                          </m:ctrlPr>
                        </m:sSubPr>
                        <m:e>
                          <m:r>
                            <a:rPr lang="en-US" altLang="zh-CN" sz="1600" b="0" i="1" smtClean="0">
                              <a:solidFill>
                                <a:schemeClr val="bg1"/>
                              </a:solidFill>
                              <a:latin typeface="Cambria Math"/>
                              <a:ea typeface="+mj-ea"/>
                              <a:cs typeface="Times New Roman" pitchFamily="18" charset="0"/>
                            </a:rPr>
                            <m:t>𝐼</m:t>
                          </m:r>
                        </m:e>
                        <m:sub>
                          <m:r>
                            <a:rPr lang="en-US" altLang="zh-CN" sz="1600" b="0" i="1" smtClean="0">
                              <a:solidFill>
                                <a:schemeClr val="bg1"/>
                              </a:solidFill>
                              <a:latin typeface="Cambria Math"/>
                              <a:ea typeface="+mj-ea"/>
                              <a:cs typeface="Times New Roman" pitchFamily="18" charset="0"/>
                            </a:rPr>
                            <m:t>1</m:t>
                          </m:r>
                        </m:sub>
                      </m:sSub>
                      <m:r>
                        <a:rPr lang="en-US" altLang="zh-CN" sz="1600" b="0" i="1" smtClean="0">
                          <a:solidFill>
                            <a:schemeClr val="bg1"/>
                          </a:solidFill>
                          <a:latin typeface="Cambria Math"/>
                          <a:ea typeface="+mj-ea"/>
                          <a:cs typeface="Times New Roman" pitchFamily="18" charset="0"/>
                        </a:rPr>
                        <m:t>        </m:t>
                      </m:r>
                      <m:sSub>
                        <m:sSubPr>
                          <m:ctrlPr>
                            <a:rPr lang="en-US" altLang="zh-CN" sz="1600" i="1" smtClean="0">
                              <a:solidFill>
                                <a:schemeClr val="bg1"/>
                              </a:solidFill>
                              <a:latin typeface="Cambria Math"/>
                              <a:ea typeface="+mj-ea"/>
                              <a:cs typeface="Times New Roman" pitchFamily="18" charset="0"/>
                            </a:rPr>
                          </m:ctrlPr>
                        </m:sSubPr>
                        <m:e>
                          <m:r>
                            <a:rPr lang="en-US" altLang="zh-CN" sz="1600" b="0" i="1" smtClean="0">
                              <a:solidFill>
                                <a:schemeClr val="bg1"/>
                              </a:solidFill>
                              <a:latin typeface="Cambria Math"/>
                              <a:ea typeface="+mj-ea"/>
                              <a:cs typeface="Times New Roman" pitchFamily="18" charset="0"/>
                            </a:rPr>
                            <m:t>𝑅</m:t>
                          </m:r>
                        </m:e>
                        <m:sub>
                          <m:r>
                            <a:rPr lang="en-US" altLang="zh-CN" sz="1600" b="0" i="1" smtClean="0">
                              <a:solidFill>
                                <a:schemeClr val="bg1"/>
                              </a:solidFill>
                              <a:latin typeface="Cambria Math"/>
                              <a:ea typeface="+mj-ea"/>
                              <a:cs typeface="Times New Roman" pitchFamily="18" charset="0"/>
                            </a:rPr>
                            <m:t>3</m:t>
                          </m:r>
                        </m:sub>
                      </m:sSub>
                      <m:r>
                        <a:rPr lang="en-US" altLang="zh-CN" sz="1600" b="0" i="1" smtClean="0">
                          <a:solidFill>
                            <a:schemeClr val="bg1"/>
                          </a:solidFill>
                          <a:latin typeface="Cambria Math"/>
                          <a:ea typeface="+mj-ea"/>
                          <a:cs typeface="Times New Roman" pitchFamily="18" charset="0"/>
                        </a:rPr>
                        <m:t>=</m:t>
                      </m:r>
                      <m:sSub>
                        <m:sSubPr>
                          <m:ctrlPr>
                            <a:rPr lang="en-US" altLang="zh-CN" sz="1600" i="1">
                              <a:solidFill>
                                <a:schemeClr val="bg1"/>
                              </a:solidFill>
                              <a:latin typeface="Cambria Math"/>
                              <a:cs typeface="Times New Roman" pitchFamily="18" charset="0"/>
                            </a:rPr>
                          </m:ctrlPr>
                        </m:sSubPr>
                        <m:e>
                          <m:r>
                            <a:rPr lang="en-US" altLang="zh-CN" sz="1600" b="0" i="1">
                              <a:solidFill>
                                <a:schemeClr val="bg1"/>
                              </a:solidFill>
                              <a:latin typeface="Cambria Math"/>
                              <a:cs typeface="Times New Roman" pitchFamily="18" charset="0"/>
                            </a:rPr>
                            <m:t>𝑅</m:t>
                          </m:r>
                        </m:e>
                        <m:sub>
                          <m:r>
                            <a:rPr lang="en-US" altLang="zh-CN" sz="1600" b="0" i="1" smtClean="0">
                              <a:solidFill>
                                <a:schemeClr val="bg1"/>
                              </a:solidFill>
                              <a:latin typeface="Cambria Math"/>
                              <a:cs typeface="Times New Roman" pitchFamily="18" charset="0"/>
                            </a:rPr>
                            <m:t>1</m:t>
                          </m:r>
                        </m:sub>
                      </m:sSub>
                      <m:r>
                        <a:rPr lang="en-US" altLang="zh-CN" sz="1600" b="0" i="1" smtClean="0">
                          <a:solidFill>
                            <a:schemeClr val="bg1"/>
                          </a:solidFill>
                          <a:latin typeface="Cambria Math"/>
                          <a:cs typeface="Times New Roman" pitchFamily="18" charset="0"/>
                        </a:rPr>
                        <m:t>+</m:t>
                      </m:r>
                      <m:sSub>
                        <m:sSubPr>
                          <m:ctrlPr>
                            <a:rPr lang="en-US" altLang="zh-CN" sz="1600" i="1">
                              <a:solidFill>
                                <a:schemeClr val="bg1"/>
                              </a:solidFill>
                              <a:latin typeface="Cambria Math"/>
                              <a:cs typeface="Times New Roman" pitchFamily="18" charset="0"/>
                            </a:rPr>
                          </m:ctrlPr>
                        </m:sSubPr>
                        <m:e>
                          <m:r>
                            <a:rPr lang="en-US" altLang="zh-CN" sz="1600" b="0" i="1">
                              <a:solidFill>
                                <a:schemeClr val="bg1"/>
                              </a:solidFill>
                              <a:latin typeface="Cambria Math"/>
                              <a:cs typeface="Times New Roman" pitchFamily="18" charset="0"/>
                            </a:rPr>
                            <m:t>𝑅</m:t>
                          </m:r>
                        </m:e>
                        <m:sub>
                          <m:r>
                            <a:rPr lang="en-US" altLang="zh-CN" sz="1600" b="0" i="1" smtClean="0">
                              <a:solidFill>
                                <a:schemeClr val="bg1"/>
                              </a:solidFill>
                              <a:latin typeface="Cambria Math"/>
                              <a:cs typeface="Times New Roman" pitchFamily="18" charset="0"/>
                            </a:rPr>
                            <m:t>2</m:t>
                          </m:r>
                        </m:sub>
                      </m:sSub>
                    </m:oMath>
                  </m:oMathPara>
                </a14:m>
                <a:endParaRPr lang="en-US" altLang="zh-CN" sz="1600" dirty="0" smtClean="0">
                  <a:solidFill>
                    <a:schemeClr val="bg1"/>
                  </a:solidFill>
                  <a:latin typeface="Bahnschrift" pitchFamily="34" charset="0"/>
                  <a:ea typeface="+mj-ea"/>
                  <a:cs typeface="Times New Roman" pitchFamily="18" charset="0"/>
                </a:endParaRPr>
              </a:p>
              <a:p>
                <a:pPr marL="573088" algn="ctr"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sz="1600" i="1">
                              <a:solidFill>
                                <a:schemeClr val="bg1"/>
                              </a:solidFill>
                              <a:latin typeface="Cambria Math"/>
                              <a:cs typeface="Times New Roman" pitchFamily="18" charset="0"/>
                            </a:rPr>
                          </m:ctrlPr>
                        </m:sSubPr>
                        <m:e>
                          <m:sSub>
                            <m:sSubPr>
                              <m:ctrlPr>
                                <a:rPr lang="en-US" altLang="zh-CN" sz="1600" i="1">
                                  <a:solidFill>
                                    <a:schemeClr val="bg1"/>
                                  </a:solidFill>
                                  <a:latin typeface="Cambria Math"/>
                                  <a:cs typeface="Times New Roman" pitchFamily="18" charset="0"/>
                                </a:rPr>
                              </m:ctrlPr>
                            </m:sSubPr>
                            <m:e>
                              <m:r>
                                <a:rPr lang="en-US" altLang="zh-CN" sz="1600" b="0" i="1">
                                  <a:solidFill>
                                    <a:schemeClr val="bg1"/>
                                  </a:solidFill>
                                  <a:latin typeface="Cambria Math"/>
                                  <a:cs typeface="Times New Roman" pitchFamily="18" charset="0"/>
                                </a:rPr>
                                <m:t>𝐼</m:t>
                              </m:r>
                            </m:e>
                            <m:sub>
                              <m:r>
                                <a:rPr lang="en-US" altLang="zh-CN" sz="1600" b="0" i="1" smtClean="0">
                                  <a:solidFill>
                                    <a:schemeClr val="bg1"/>
                                  </a:solidFill>
                                  <a:latin typeface="Cambria Math"/>
                                  <a:cs typeface="Times New Roman" pitchFamily="18" charset="0"/>
                                </a:rPr>
                                <m:t>2</m:t>
                              </m:r>
                            </m:sub>
                          </m:sSub>
                          <m:r>
                            <a:rPr lang="en-US" altLang="zh-CN" sz="1600" b="0" i="1" smtClean="0">
                              <a:solidFill>
                                <a:schemeClr val="bg1"/>
                              </a:solidFill>
                              <a:latin typeface="Cambria Math"/>
                              <a:cs typeface="Times New Roman" pitchFamily="18" charset="0"/>
                            </a:rPr>
                            <m:t>         </m:t>
                          </m:r>
                          <m:r>
                            <a:rPr lang="en-US" altLang="zh-CN" sz="1600" b="0" i="1">
                              <a:solidFill>
                                <a:schemeClr val="bg1"/>
                              </a:solidFill>
                              <a:latin typeface="Cambria Math"/>
                              <a:cs typeface="Times New Roman" pitchFamily="18" charset="0"/>
                            </a:rPr>
                            <m:t>𝑅</m:t>
                          </m:r>
                        </m:e>
                        <m:sub>
                          <m:r>
                            <a:rPr lang="en-US" altLang="zh-CN" sz="1600" b="0" i="1" smtClean="0">
                              <a:solidFill>
                                <a:schemeClr val="bg1"/>
                              </a:solidFill>
                              <a:latin typeface="Cambria Math"/>
                              <a:cs typeface="Times New Roman" pitchFamily="18" charset="0"/>
                            </a:rPr>
                            <m:t>5</m:t>
                          </m:r>
                        </m:sub>
                      </m:sSub>
                      <m:r>
                        <a:rPr lang="en-US" altLang="zh-CN" sz="1600" b="0" i="1">
                          <a:solidFill>
                            <a:schemeClr val="bg1"/>
                          </a:solidFill>
                          <a:latin typeface="Cambria Math"/>
                          <a:cs typeface="Times New Roman" pitchFamily="18" charset="0"/>
                        </a:rPr>
                        <m:t>=</m:t>
                      </m:r>
                      <m:sSub>
                        <m:sSubPr>
                          <m:ctrlPr>
                            <a:rPr lang="en-US" altLang="zh-CN" sz="1600" i="1">
                              <a:solidFill>
                                <a:schemeClr val="bg1"/>
                              </a:solidFill>
                              <a:latin typeface="Cambria Math"/>
                              <a:cs typeface="Times New Roman" pitchFamily="18" charset="0"/>
                            </a:rPr>
                          </m:ctrlPr>
                        </m:sSubPr>
                        <m:e>
                          <m:r>
                            <a:rPr lang="en-US" altLang="zh-CN" sz="1600" b="0" i="1">
                              <a:solidFill>
                                <a:schemeClr val="bg1"/>
                              </a:solidFill>
                              <a:latin typeface="Cambria Math"/>
                              <a:cs typeface="Times New Roman" pitchFamily="18" charset="0"/>
                            </a:rPr>
                            <m:t>𝑅</m:t>
                          </m:r>
                        </m:e>
                        <m:sub>
                          <m:r>
                            <a:rPr lang="en-US" altLang="zh-CN" sz="1600" b="0" i="1" smtClean="0">
                              <a:solidFill>
                                <a:schemeClr val="bg1"/>
                              </a:solidFill>
                              <a:latin typeface="Cambria Math"/>
                              <a:cs typeface="Times New Roman" pitchFamily="18" charset="0"/>
                            </a:rPr>
                            <m:t>3</m:t>
                          </m:r>
                        </m:sub>
                      </m:sSub>
                      <m:r>
                        <a:rPr lang="en-US" altLang="zh-CN" sz="1600" b="0" i="1">
                          <a:solidFill>
                            <a:schemeClr val="bg1"/>
                          </a:solidFill>
                          <a:latin typeface="Cambria Math"/>
                          <a:cs typeface="Times New Roman" pitchFamily="18" charset="0"/>
                        </a:rPr>
                        <m:t>+</m:t>
                      </m:r>
                      <m:sSub>
                        <m:sSubPr>
                          <m:ctrlPr>
                            <a:rPr lang="en-US" altLang="zh-CN" sz="1600" i="1">
                              <a:solidFill>
                                <a:schemeClr val="bg1"/>
                              </a:solidFill>
                              <a:latin typeface="Cambria Math"/>
                              <a:cs typeface="Times New Roman" pitchFamily="18" charset="0"/>
                            </a:rPr>
                          </m:ctrlPr>
                        </m:sSubPr>
                        <m:e>
                          <m:r>
                            <a:rPr lang="en-US" altLang="zh-CN" sz="1600" b="0" i="1">
                              <a:solidFill>
                                <a:schemeClr val="bg1"/>
                              </a:solidFill>
                              <a:latin typeface="Cambria Math"/>
                              <a:cs typeface="Times New Roman" pitchFamily="18" charset="0"/>
                            </a:rPr>
                            <m:t>𝑅</m:t>
                          </m:r>
                        </m:e>
                        <m:sub>
                          <m:r>
                            <a:rPr lang="en-US" altLang="zh-CN" sz="1600" b="0" i="1" smtClean="0">
                              <a:solidFill>
                                <a:schemeClr val="bg1"/>
                              </a:solidFill>
                              <a:latin typeface="Cambria Math"/>
                              <a:cs typeface="Times New Roman" pitchFamily="18" charset="0"/>
                            </a:rPr>
                            <m:t>4</m:t>
                          </m:r>
                        </m:sub>
                      </m:sSub>
                    </m:oMath>
                  </m:oMathPara>
                </a14:m>
                <a:endParaRPr lang="en-US" altLang="zh-CN" sz="1400" dirty="0" smtClean="0">
                  <a:solidFill>
                    <a:schemeClr val="bg1"/>
                  </a:solidFill>
                  <a:latin typeface="Bahnschrift" pitchFamily="34" charset="0"/>
                  <a:ea typeface="+mj-ea"/>
                  <a:cs typeface="Times New Roman" pitchFamily="18" charset="0"/>
                </a:endParaRPr>
              </a:p>
              <a:p>
                <a:pPr marL="573088" eaLnBrk="1" fontAlgn="auto" hangingPunct="1">
                  <a:lnSpc>
                    <a:spcPct val="150000"/>
                  </a:lnSpc>
                  <a:spcBef>
                    <a:spcPts val="0"/>
                  </a:spcBef>
                  <a:spcAft>
                    <a:spcPts val="0"/>
                  </a:spcAft>
                  <a:defRPr/>
                </a:pPr>
                <a:r>
                  <a:rPr lang="en-US" altLang="zh-CN" dirty="0" smtClean="0">
                    <a:solidFill>
                      <a:schemeClr val="bg1"/>
                    </a:solidFill>
                    <a:latin typeface="Bahnschrift" pitchFamily="34" charset="0"/>
                    <a:ea typeface="+mj-ea"/>
                    <a:cs typeface="Times New Roman" pitchFamily="18" charset="0"/>
                  </a:rPr>
                  <a:t>Now here the output of instruction 1 will be store in </a:t>
                </a:r>
                <a14:m>
                  <m:oMath xmlns:m="http://schemas.openxmlformats.org/officeDocument/2006/math">
                    <m:sSub>
                      <m:sSubPr>
                        <m:ctrlPr>
                          <a:rPr lang="en-US" altLang="zh-CN" i="1">
                            <a:solidFill>
                              <a:schemeClr val="bg1"/>
                            </a:solidFill>
                            <a:latin typeface="Cambria Math"/>
                            <a:cs typeface="Times New Roman" pitchFamily="18" charset="0"/>
                          </a:rPr>
                        </m:ctrlPr>
                      </m:sSubPr>
                      <m:e>
                        <m:r>
                          <a:rPr lang="en-US" altLang="zh-CN" b="0" i="1" smtClean="0">
                            <a:solidFill>
                              <a:schemeClr val="bg1"/>
                            </a:solidFill>
                            <a:latin typeface="Cambria Math"/>
                            <a:cs typeface="Times New Roman" pitchFamily="18" charset="0"/>
                          </a:rPr>
                          <m:t>𝑅</m:t>
                        </m:r>
                      </m:e>
                      <m:sub>
                        <m:r>
                          <a:rPr lang="en-US" altLang="zh-CN" b="0" i="1" smtClean="0">
                            <a:solidFill>
                              <a:schemeClr val="bg1"/>
                            </a:solidFill>
                            <a:latin typeface="Cambria Math"/>
                            <a:cs typeface="Times New Roman" pitchFamily="18" charset="0"/>
                          </a:rPr>
                          <m:t>3</m:t>
                        </m:r>
                      </m:sub>
                    </m:sSub>
                  </m:oMath>
                </a14:m>
                <a:r>
                  <a:rPr lang="en-US" altLang="zh-CN" dirty="0" smtClean="0">
                    <a:solidFill>
                      <a:schemeClr val="bg1"/>
                    </a:solidFill>
                    <a:latin typeface="Bahnschrift" pitchFamily="34" charset="0"/>
                    <a:ea typeface="+mj-ea"/>
                    <a:cs typeface="Times New Roman" pitchFamily="18" charset="0"/>
                  </a:rPr>
                  <a:t> in fifth stage of Instruction 1, Where in Instruction 2 we read register </a:t>
                </a:r>
                <a14:m>
                  <m:oMath xmlns:m="http://schemas.openxmlformats.org/officeDocument/2006/math">
                    <m:sSub>
                      <m:sSubPr>
                        <m:ctrlPr>
                          <a:rPr lang="en-US" altLang="zh-CN" i="1">
                            <a:solidFill>
                              <a:schemeClr val="bg1"/>
                            </a:solidFill>
                            <a:latin typeface="Cambria Math"/>
                            <a:cs typeface="Times New Roman" pitchFamily="18" charset="0"/>
                          </a:rPr>
                        </m:ctrlPr>
                      </m:sSubPr>
                      <m:e>
                        <m:r>
                          <a:rPr lang="en-US" altLang="zh-CN" b="0" i="1">
                            <a:solidFill>
                              <a:schemeClr val="bg1"/>
                            </a:solidFill>
                            <a:latin typeface="Cambria Math"/>
                            <a:cs typeface="Times New Roman" pitchFamily="18" charset="0"/>
                          </a:rPr>
                          <m:t>𝑅</m:t>
                        </m:r>
                      </m:e>
                      <m:sub>
                        <m:r>
                          <a:rPr lang="en-US" altLang="zh-CN" b="0" i="1">
                            <a:solidFill>
                              <a:schemeClr val="bg1"/>
                            </a:solidFill>
                            <a:latin typeface="Cambria Math"/>
                            <a:cs typeface="Times New Roman" pitchFamily="18" charset="0"/>
                          </a:rPr>
                          <m:t>3</m:t>
                        </m:r>
                      </m:sub>
                    </m:sSub>
                  </m:oMath>
                </a14:m>
                <a:r>
                  <a:rPr lang="en-US" altLang="zh-CN" dirty="0">
                    <a:solidFill>
                      <a:schemeClr val="bg1"/>
                    </a:solidFill>
                    <a:latin typeface="Bahnschrift" pitchFamily="34" charset="0"/>
                    <a:cs typeface="Times New Roman" pitchFamily="18" charset="0"/>
                  </a:rPr>
                  <a:t> </a:t>
                </a:r>
                <a:r>
                  <a:rPr lang="en-US" altLang="zh-CN" dirty="0" smtClean="0">
                    <a:solidFill>
                      <a:schemeClr val="bg1"/>
                    </a:solidFill>
                    <a:latin typeface="Bahnschrift" pitchFamily="34" charset="0"/>
                    <a:ea typeface="+mj-ea"/>
                    <a:cs typeface="Times New Roman" pitchFamily="18" charset="0"/>
                  </a:rPr>
                  <a:t>in second clock cycle:</a:t>
                </a:r>
              </a:p>
              <a:p>
                <a:pPr marL="573088" eaLnBrk="1" fontAlgn="auto" hangingPunct="1">
                  <a:lnSpc>
                    <a:spcPct val="150000"/>
                  </a:lnSpc>
                  <a:spcBef>
                    <a:spcPts val="0"/>
                  </a:spcBef>
                  <a:spcAft>
                    <a:spcPts val="0"/>
                  </a:spcAft>
                  <a:defRPr/>
                </a:pPr>
                <a:r>
                  <a:rPr lang="en-US" altLang="zh-CN" dirty="0">
                    <a:solidFill>
                      <a:srgbClr val="FFC000"/>
                    </a:solidFill>
                    <a:latin typeface="Bahnschrift" pitchFamily="34" charset="0"/>
                    <a:ea typeface="+mj-ea"/>
                    <a:cs typeface="Times New Roman" pitchFamily="18" charset="0"/>
                  </a:rPr>
                  <a:t>How to recognize RAW </a:t>
                </a:r>
                <a:r>
                  <a:rPr lang="en-US" altLang="zh-CN" dirty="0" smtClean="0">
                    <a:solidFill>
                      <a:srgbClr val="FFC000"/>
                    </a:solidFill>
                    <a:latin typeface="Bahnschrift" pitchFamily="34" charset="0"/>
                    <a:ea typeface="+mj-ea"/>
                    <a:cs typeface="Times New Roman" pitchFamily="18" charset="0"/>
                  </a:rPr>
                  <a:t>Hazards?</a:t>
                </a:r>
              </a:p>
              <a:p>
                <a:pPr marL="573088" eaLnBrk="1" fontAlgn="auto" hangingPunct="1">
                  <a:lnSpc>
                    <a:spcPct val="150000"/>
                  </a:lnSpc>
                  <a:spcBef>
                    <a:spcPts val="0"/>
                  </a:spcBef>
                  <a:spcAft>
                    <a:spcPts val="0"/>
                  </a:spcAft>
                  <a:defRPr/>
                </a:pPr>
                <a:r>
                  <a:rPr lang="en-US" altLang="zh-CN" sz="1600" dirty="0">
                    <a:solidFill>
                      <a:schemeClr val="bg1"/>
                    </a:solidFill>
                    <a:latin typeface="Bahnschrift" pitchFamily="34" charset="0"/>
                    <a:ea typeface="+mj-ea"/>
                    <a:cs typeface="Times New Roman" pitchFamily="18" charset="0"/>
                  </a:rPr>
                  <a:t>I1 (Range) = </a:t>
                </a:r>
                <a:r>
                  <a:rPr lang="en-US" altLang="zh-CN" sz="1600" dirty="0" smtClean="0">
                    <a:solidFill>
                      <a:schemeClr val="bg1"/>
                    </a:solidFill>
                    <a:latin typeface="Bahnschrift" pitchFamily="34" charset="0"/>
                    <a:ea typeface="+mj-ea"/>
                    <a:cs typeface="Times New Roman" pitchFamily="18" charset="0"/>
                  </a:rPr>
                  <a:t>R3</a:t>
                </a:r>
              </a:p>
              <a:p>
                <a:pPr marL="573088" eaLnBrk="1" fontAlgn="auto" hangingPunct="1">
                  <a:lnSpc>
                    <a:spcPct val="150000"/>
                  </a:lnSpc>
                  <a:spcBef>
                    <a:spcPts val="0"/>
                  </a:spcBef>
                  <a:spcAft>
                    <a:spcPts val="0"/>
                  </a:spcAft>
                  <a:defRPr/>
                </a:pPr>
                <a:r>
                  <a:rPr lang="en-US" altLang="zh-CN" sz="1600" dirty="0">
                    <a:solidFill>
                      <a:schemeClr val="bg1"/>
                    </a:solidFill>
                    <a:latin typeface="Bahnschrift" pitchFamily="34" charset="0"/>
                    <a:ea typeface="+mj-ea"/>
                    <a:cs typeface="Times New Roman" pitchFamily="18" charset="0"/>
                  </a:rPr>
                  <a:t>I2 (Domain) = R3, </a:t>
                </a:r>
                <a:r>
                  <a:rPr lang="en-US" altLang="zh-CN" sz="1600" dirty="0" smtClean="0">
                    <a:solidFill>
                      <a:schemeClr val="bg1"/>
                    </a:solidFill>
                    <a:latin typeface="Bahnschrift" pitchFamily="34" charset="0"/>
                    <a:ea typeface="+mj-ea"/>
                    <a:cs typeface="Times New Roman" pitchFamily="18" charset="0"/>
                  </a:rPr>
                  <a:t>R4</a:t>
                </a:r>
              </a:p>
              <a:p>
                <a:pPr marL="573088" eaLnBrk="1" fontAlgn="auto" hangingPunct="1">
                  <a:lnSpc>
                    <a:spcPct val="150000"/>
                  </a:lnSpc>
                  <a:spcBef>
                    <a:spcPts val="0"/>
                  </a:spcBef>
                  <a:spcAft>
                    <a:spcPts val="0"/>
                  </a:spcAft>
                  <a:defRPr/>
                </a:pPr>
                <a:r>
                  <a:rPr lang="en-US" altLang="zh-CN" sz="1600" dirty="0">
                    <a:solidFill>
                      <a:schemeClr val="bg1"/>
                    </a:solidFill>
                    <a:latin typeface="Bahnschrift" pitchFamily="34" charset="0"/>
                    <a:ea typeface="+mj-ea"/>
                    <a:cs typeface="Times New Roman" pitchFamily="18" charset="0"/>
                  </a:rPr>
                  <a:t>I1 (Range) ∩ I2 (Domain) ≠ Ø</a:t>
                </a:r>
                <a:endParaRPr lang="en-US" altLang="zh-CN" sz="1600" dirty="0" smtClean="0">
                  <a:solidFill>
                    <a:schemeClr val="bg1"/>
                  </a:solidFill>
                  <a:latin typeface="Bahnschrift" pitchFamily="34" charset="0"/>
                  <a:ea typeface="+mj-ea"/>
                  <a:cs typeface="Times New Roman" pitchFamily="18" charset="0"/>
                </a:endParaRPr>
              </a:p>
              <a:p>
                <a:pPr marL="573088" algn="ctr" eaLnBrk="1" fontAlgn="auto" hangingPunct="1">
                  <a:lnSpc>
                    <a:spcPct val="150000"/>
                  </a:lnSpc>
                  <a:spcBef>
                    <a:spcPts val="0"/>
                  </a:spcBef>
                  <a:spcAft>
                    <a:spcPts val="0"/>
                  </a:spcAft>
                  <a:defRPr/>
                </a:pPr>
                <a:endParaRPr lang="en-US" altLang="zh-CN" sz="1600" b="1" dirty="0" smtClean="0">
                  <a:solidFill>
                    <a:schemeClr val="bg1"/>
                  </a:solidFill>
                  <a:latin typeface="Bahnschrift" pitchFamily="34" charset="0"/>
                  <a:ea typeface="+mj-ea"/>
                  <a:cs typeface="Times New Roman" pitchFamily="18" charset="0"/>
                </a:endParaRPr>
              </a:p>
            </p:txBody>
          </p:sp>
        </mc:Choice>
        <mc:Fallback>
          <p:sp>
            <p:nvSpPr>
              <p:cNvPr id="9" name="矩形 8">
                <a:extLst>
                  <a:ext uri="{FF2B5EF4-FFF2-40B4-BE49-F238E27FC236}">
                    <a16:creationId xmlns:a16="http://schemas.microsoft.com/office/drawing/2014/main" xmlns="" xmlns:a14="http://schemas.microsoft.com/office/drawing/2010/main" id="{90441D43-9405-4EA2-9639-40C0EDD5D6D5}"/>
                  </a:ext>
                </a:extLst>
              </p:cNvPr>
              <p:cNvSpPr>
                <a:spLocks noRot="1" noChangeAspect="1" noMove="1" noResize="1" noEditPoints="1" noAdjustHandles="1" noChangeArrowheads="1" noChangeShapeType="1" noTextEdit="1"/>
              </p:cNvSpPr>
              <p:nvPr/>
            </p:nvSpPr>
            <p:spPr bwMode="auto">
              <a:xfrm>
                <a:off x="667660" y="895493"/>
                <a:ext cx="7652374" cy="6093976"/>
              </a:xfrm>
              <a:prstGeom prst="rect">
                <a:avLst/>
              </a:prstGeom>
              <a:blipFill rotWithShape="1">
                <a:blip r:embed="rId3"/>
                <a:stretch>
                  <a:fillRect r="-1514"/>
                </a:stretch>
              </a:blipFill>
            </p:spPr>
            <p:txBody>
              <a:bodyPr/>
              <a:lstStyle/>
              <a:p>
                <a:r>
                  <a:rPr lang="en-US">
                    <a:noFill/>
                  </a:rPr>
                  <a:t> </a:t>
                </a:r>
              </a:p>
            </p:txBody>
          </p:sp>
        </mc:Fallback>
      </mc:AlternateContent>
      <p:grpSp>
        <p:nvGrpSpPr>
          <p:cNvPr id="38" name="Group 37"/>
          <p:cNvGrpSpPr/>
          <p:nvPr/>
        </p:nvGrpSpPr>
        <p:grpSpPr>
          <a:xfrm>
            <a:off x="8190816" y="3266239"/>
            <a:ext cx="3530370" cy="900752"/>
            <a:chOff x="7287904" y="2463416"/>
            <a:chExt cx="3756548" cy="958460"/>
          </a:xfrm>
        </p:grpSpPr>
        <p:grpSp>
          <p:nvGrpSpPr>
            <p:cNvPr id="5" name="Group 4"/>
            <p:cNvGrpSpPr/>
            <p:nvPr/>
          </p:nvGrpSpPr>
          <p:grpSpPr>
            <a:xfrm>
              <a:off x="7844053" y="2463416"/>
              <a:ext cx="3200399" cy="909852"/>
              <a:chOff x="2906973" y="4485561"/>
              <a:chExt cx="3200399" cy="909852"/>
            </a:xfrm>
            <a:noFill/>
          </p:grpSpPr>
          <p:grpSp>
            <p:nvGrpSpPr>
              <p:cNvPr id="4" name="Group 3"/>
              <p:cNvGrpSpPr/>
              <p:nvPr/>
            </p:nvGrpSpPr>
            <p:grpSpPr>
              <a:xfrm>
                <a:off x="2906973" y="4485561"/>
                <a:ext cx="2647663" cy="461750"/>
                <a:chOff x="2906973" y="4485561"/>
                <a:chExt cx="2647663" cy="461750"/>
              </a:xfrm>
              <a:grpFill/>
            </p:grpSpPr>
            <p:sp>
              <p:nvSpPr>
                <p:cNvPr id="3" name="Rectangle 2"/>
                <p:cNvSpPr/>
                <p:nvPr/>
              </p:nvSpPr>
              <p:spPr>
                <a:xfrm>
                  <a:off x="2906973" y="4490113"/>
                  <a:ext cx="450376"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Fe</a:t>
                  </a:r>
                  <a:endParaRPr lang="en-US" dirty="0"/>
                </a:p>
              </p:txBody>
            </p:sp>
            <p:sp>
              <p:nvSpPr>
                <p:cNvPr id="6" name="Rectangle 5"/>
                <p:cNvSpPr/>
                <p:nvPr/>
              </p:nvSpPr>
              <p:spPr>
                <a:xfrm>
                  <a:off x="3352800" y="4492387"/>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t>
                  </a:r>
                  <a:endParaRPr lang="en-US" dirty="0"/>
                </a:p>
              </p:txBody>
            </p:sp>
            <p:sp>
              <p:nvSpPr>
                <p:cNvPr id="8" name="Rectangle 7"/>
                <p:cNvSpPr/>
                <p:nvPr/>
              </p:nvSpPr>
              <p:spPr>
                <a:xfrm>
                  <a:off x="3903259" y="4496935"/>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t>
                  </a:r>
                  <a:endParaRPr lang="en-US" dirty="0"/>
                </a:p>
              </p:txBody>
            </p:sp>
            <p:sp>
              <p:nvSpPr>
                <p:cNvPr id="10" name="Rectangle 9"/>
                <p:cNvSpPr/>
                <p:nvPr/>
              </p:nvSpPr>
              <p:spPr>
                <a:xfrm>
                  <a:off x="4453718" y="4485561"/>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a:t>
                  </a:r>
                  <a:endParaRPr lang="en-US" dirty="0"/>
                </a:p>
              </p:txBody>
            </p:sp>
            <p:sp>
              <p:nvSpPr>
                <p:cNvPr id="11" name="Rectangle 10"/>
                <p:cNvSpPr/>
                <p:nvPr/>
              </p:nvSpPr>
              <p:spPr>
                <a:xfrm>
                  <a:off x="5004175" y="4485561"/>
                  <a:ext cx="550461"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Wb</a:t>
                  </a:r>
                  <a:endParaRPr lang="en-US" sz="1600" dirty="0"/>
                </a:p>
              </p:txBody>
            </p:sp>
          </p:grpSp>
          <p:grpSp>
            <p:nvGrpSpPr>
              <p:cNvPr id="30" name="Group 29"/>
              <p:cNvGrpSpPr/>
              <p:nvPr/>
            </p:nvGrpSpPr>
            <p:grpSpPr>
              <a:xfrm>
                <a:off x="3352801" y="4935937"/>
                <a:ext cx="2754571" cy="459476"/>
                <a:chOff x="2906973" y="4483287"/>
                <a:chExt cx="2647664" cy="459476"/>
              </a:xfrm>
              <a:grpFill/>
            </p:grpSpPr>
            <p:sp>
              <p:nvSpPr>
                <p:cNvPr id="31" name="Rectangle 30"/>
                <p:cNvSpPr/>
                <p:nvPr/>
              </p:nvSpPr>
              <p:spPr>
                <a:xfrm>
                  <a:off x="2906973" y="4490113"/>
                  <a:ext cx="529094"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
                  </a:r>
                  <a:endParaRPr lang="en-US" dirty="0"/>
                </a:p>
              </p:txBody>
            </p:sp>
            <p:sp>
              <p:nvSpPr>
                <p:cNvPr id="32" name="Rectangle 31"/>
                <p:cNvSpPr/>
                <p:nvPr/>
              </p:nvSpPr>
              <p:spPr>
                <a:xfrm>
                  <a:off x="3436066" y="4492387"/>
                  <a:ext cx="529095"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t>
                  </a:r>
                  <a:endParaRPr lang="en-US" dirty="0"/>
                </a:p>
              </p:txBody>
            </p:sp>
            <p:sp>
              <p:nvSpPr>
                <p:cNvPr id="33" name="Rectangle 32"/>
                <p:cNvSpPr/>
                <p:nvPr/>
              </p:nvSpPr>
              <p:spPr>
                <a:xfrm>
                  <a:off x="3965162" y="4483287"/>
                  <a:ext cx="529095"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t>
                  </a:r>
                  <a:endParaRPr lang="en-US" dirty="0"/>
                </a:p>
              </p:txBody>
            </p:sp>
            <p:sp>
              <p:nvSpPr>
                <p:cNvPr id="34" name="Rectangle 33"/>
                <p:cNvSpPr/>
                <p:nvPr/>
              </p:nvSpPr>
              <p:spPr>
                <a:xfrm>
                  <a:off x="4494258" y="4485561"/>
                  <a:ext cx="50991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a:t>
                  </a:r>
                  <a:endParaRPr lang="en-US" dirty="0"/>
                </a:p>
              </p:txBody>
            </p:sp>
            <p:sp>
              <p:nvSpPr>
                <p:cNvPr id="35" name="Rectangle 34"/>
                <p:cNvSpPr/>
                <p:nvPr/>
              </p:nvSpPr>
              <p:spPr>
                <a:xfrm>
                  <a:off x="5004177" y="4485561"/>
                  <a:ext cx="550460"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Wb</a:t>
                  </a:r>
                  <a:endParaRPr lang="en-US" dirty="0"/>
                </a:p>
              </p:txBody>
            </p:sp>
          </p:grpSp>
        </p:grpSp>
        <mc:AlternateContent xmlns:mc="http://schemas.openxmlformats.org/markup-compatibility/2006" xmlns:a14="http://schemas.microsoft.com/office/drawing/2010/main">
          <mc:Choice Requires="a14">
            <p:sp>
              <p:nvSpPr>
                <p:cNvPr id="37" name="TextBox 36"/>
                <p:cNvSpPr txBox="1"/>
                <p:nvPr/>
              </p:nvSpPr>
              <p:spPr>
                <a:xfrm>
                  <a:off x="7287904" y="2515728"/>
                  <a:ext cx="4603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chemeClr val="bg1"/>
                                </a:solidFill>
                                <a:latin typeface="Cambria Math"/>
                                <a:cs typeface="Times New Roman" pitchFamily="18" charset="0"/>
                              </a:rPr>
                            </m:ctrlPr>
                          </m:sSubPr>
                          <m:e>
                            <m:r>
                              <a:rPr lang="en-US" altLang="zh-CN" b="1" i="1">
                                <a:solidFill>
                                  <a:schemeClr val="bg1"/>
                                </a:solidFill>
                                <a:latin typeface="Cambria Math"/>
                                <a:cs typeface="Times New Roman" pitchFamily="18" charset="0"/>
                              </a:rPr>
                              <m:t>𝑰</m:t>
                            </m:r>
                          </m:e>
                          <m:sub>
                            <m:r>
                              <a:rPr lang="en-US" altLang="zh-CN" b="1" i="1">
                                <a:solidFill>
                                  <a:schemeClr val="bg1"/>
                                </a:solidFill>
                                <a:latin typeface="Cambria Math"/>
                                <a:cs typeface="Times New Roman" pitchFamily="18" charset="0"/>
                              </a:rPr>
                              <m:t>𝟏</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287904" y="2515728"/>
                  <a:ext cx="460319" cy="369332"/>
                </a:xfrm>
                <a:prstGeom prst="rect">
                  <a:avLst/>
                </a:prstGeom>
                <a:blipFill rotWithShape="1">
                  <a:blip r:embed="rId4"/>
                  <a:stretch>
                    <a:fillRect t="-8772" r="-2253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308666" y="3052544"/>
                  <a:ext cx="460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a:cs typeface="Times New Roman" pitchFamily="18" charset="0"/>
                              </a:rPr>
                            </m:ctrlPr>
                          </m:sSubPr>
                          <m:e>
                            <m:r>
                              <a:rPr lang="en-US" altLang="zh-CN" b="1" i="1">
                                <a:solidFill>
                                  <a:schemeClr val="bg1"/>
                                </a:solidFill>
                                <a:latin typeface="Cambria Math"/>
                                <a:cs typeface="Times New Roman" pitchFamily="18" charset="0"/>
                              </a:rPr>
                              <m:t>𝑰</m:t>
                            </m:r>
                          </m:e>
                          <m:sub>
                            <m:r>
                              <a:rPr lang="en-US" altLang="zh-CN" b="1" i="1" smtClean="0">
                                <a:solidFill>
                                  <a:schemeClr val="bg1"/>
                                </a:solidFill>
                                <a:latin typeface="Cambria Math"/>
                                <a:cs typeface="Times New Roman" pitchFamily="18" charset="0"/>
                              </a:rPr>
                              <m:t>𝟐</m:t>
                            </m:r>
                          </m:sub>
                        </m:sSub>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7308666" y="3052544"/>
                  <a:ext cx="460318" cy="369332"/>
                </a:xfrm>
                <a:prstGeom prst="rect">
                  <a:avLst/>
                </a:prstGeom>
                <a:blipFill rotWithShape="1">
                  <a:blip r:embed="rId5"/>
                  <a:stretch>
                    <a:fillRect t="-8772" r="-21127"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8687159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1542766" y="474820"/>
            <a:ext cx="9106469"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spc="-150" dirty="0">
                <a:solidFill>
                  <a:schemeClr val="bg1"/>
                </a:solidFill>
                <a:latin typeface="时尚中黑简体" panose="01010104010101010101" pitchFamily="2" charset="-122"/>
                <a:ea typeface="时尚中黑简体" panose="01010104010101010101" pitchFamily="2" charset="-122"/>
              </a:rPr>
              <a:t>Data hazards</a:t>
            </a:r>
            <a:endParaRPr lang="zh-CN" altLang="en-US" sz="2800" spc="-150" dirty="0">
              <a:solidFill>
                <a:srgbClr val="69EAF4"/>
              </a:solidFill>
              <a:latin typeface="时尚中黑简体" panose="01010104010101010101" pitchFamily="2" charset="-122"/>
              <a:ea typeface="时尚中黑简体" panose="01010104010101010101" pitchFamily="2" charset="-122"/>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xmlns="" id="{90441D43-9405-4EA2-9639-40C0EDD5D6D5}"/>
                  </a:ext>
                </a:extLst>
              </p:cNvPr>
              <p:cNvSpPr/>
              <p:nvPr/>
            </p:nvSpPr>
            <p:spPr bwMode="auto">
              <a:xfrm>
                <a:off x="1628773" y="1127717"/>
                <a:ext cx="6129440" cy="5361211"/>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200000"/>
                  </a:lnSpc>
                  <a:spcBef>
                    <a:spcPts val="0"/>
                  </a:spcBef>
                  <a:spcAft>
                    <a:spcPts val="0"/>
                  </a:spcAft>
                  <a:defRPr/>
                </a:pPr>
                <a:r>
                  <a:rPr lang="en-US" altLang="zh-CN" b="1" dirty="0" smtClean="0">
                    <a:solidFill>
                      <a:srgbClr val="FFC000"/>
                    </a:solidFill>
                    <a:latin typeface="Bahnschrift" pitchFamily="34" charset="0"/>
                    <a:ea typeface="+mj-ea"/>
                    <a:cs typeface="Times New Roman" pitchFamily="18" charset="0"/>
                  </a:rPr>
                  <a:t>Write After Read (WAR) OR an </a:t>
                </a:r>
                <a:r>
                  <a:rPr lang="en-US" altLang="zh-CN" b="1" dirty="0">
                    <a:solidFill>
                      <a:srgbClr val="FFC000"/>
                    </a:solidFill>
                    <a:latin typeface="Bahnschrift" pitchFamily="34" charset="0"/>
                    <a:ea typeface="+mj-ea"/>
                    <a:cs typeface="Times New Roman" pitchFamily="18" charset="0"/>
                  </a:rPr>
                  <a:t>anti-dependency:</a:t>
                </a:r>
              </a:p>
              <a:p>
                <a:pPr marL="573088" algn="just" eaLnBrk="1" fontAlgn="auto" hangingPunct="1">
                  <a:lnSpc>
                    <a:spcPct val="150000"/>
                  </a:lnSpc>
                  <a:spcBef>
                    <a:spcPts val="0"/>
                  </a:spcBef>
                  <a:spcAft>
                    <a:spcPts val="0"/>
                  </a:spcAft>
                  <a:defRPr/>
                </a:pPr>
                <a:r>
                  <a:rPr lang="en-US" altLang="zh-CN" dirty="0">
                    <a:solidFill>
                      <a:schemeClr val="bg1"/>
                    </a:solidFill>
                    <a:latin typeface="Bahnschrift" pitchFamily="34" charset="0"/>
                    <a:ea typeface="+mj-ea"/>
                    <a:cs typeface="Times New Roman" pitchFamily="18" charset="0"/>
                  </a:rPr>
                  <a:t>A WAR hazard occurs when an instruction needs to write to a register which is not still been read by a previously used instruction. </a:t>
                </a:r>
                <a:endParaRPr lang="en-US" altLang="zh-CN" dirty="0" smtClean="0">
                  <a:solidFill>
                    <a:schemeClr val="bg1"/>
                  </a:solidFill>
                  <a:latin typeface="Bahnschrift" pitchFamily="34" charset="0"/>
                  <a:ea typeface="+mj-ea"/>
                  <a:cs typeface="Times New Roman" pitchFamily="18" charset="0"/>
                </a:endParaRPr>
              </a:p>
              <a:p>
                <a:pPr marL="573088" algn="just" eaLnBrk="1" fontAlgn="auto" hangingPunct="1">
                  <a:lnSpc>
                    <a:spcPct val="150000"/>
                  </a:lnSpc>
                  <a:spcBef>
                    <a:spcPts val="0"/>
                  </a:spcBef>
                  <a:spcAft>
                    <a:spcPts val="0"/>
                  </a:spcAft>
                  <a:defRPr/>
                </a:pPr>
                <a:r>
                  <a:rPr lang="en-US" altLang="zh-CN" dirty="0">
                    <a:solidFill>
                      <a:schemeClr val="bg1"/>
                    </a:solidFill>
                    <a:latin typeface="Bahnschrift" pitchFamily="34" charset="0"/>
                    <a:ea typeface="+mj-ea"/>
                    <a:cs typeface="Times New Roman" pitchFamily="18" charset="0"/>
                  </a:rPr>
                  <a:t>This problem does not occur generally in normal pipelining. It occurs in special cases where the data is writing before the read operation</a:t>
                </a:r>
              </a:p>
              <a:p>
                <a:pPr marL="573088" algn="just" eaLnBrk="1" fontAlgn="auto" hangingPunct="1">
                  <a:lnSpc>
                    <a:spcPct val="150000"/>
                  </a:lnSpc>
                  <a:spcBef>
                    <a:spcPts val="0"/>
                  </a:spcBef>
                  <a:spcAft>
                    <a:spcPts val="0"/>
                  </a:spcAft>
                  <a:defRPr/>
                </a:pPr>
                <a:r>
                  <a:rPr lang="en-US" altLang="zh-CN" dirty="0" smtClean="0">
                    <a:solidFill>
                      <a:schemeClr val="bg1"/>
                    </a:solidFill>
                    <a:latin typeface="Bahnschrift" pitchFamily="34" charset="0"/>
                    <a:ea typeface="+mj-ea"/>
                    <a:cs typeface="Times New Roman" pitchFamily="18" charset="0"/>
                  </a:rPr>
                  <a:t>For Example:</a:t>
                </a:r>
              </a:p>
              <a:p>
                <a:pPr marL="573088" algn="ctr"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a:ea typeface="+mj-ea"/>
                              <a:cs typeface="Times New Roman" pitchFamily="18" charset="0"/>
                            </a:rPr>
                          </m:ctrlPr>
                        </m:sSubPr>
                        <m:e>
                          <m:r>
                            <a:rPr lang="en-US" altLang="zh-CN" b="0" i="1" smtClean="0">
                              <a:solidFill>
                                <a:schemeClr val="bg1"/>
                              </a:solidFill>
                              <a:latin typeface="Cambria Math"/>
                              <a:ea typeface="+mj-ea"/>
                              <a:cs typeface="Times New Roman" pitchFamily="18" charset="0"/>
                            </a:rPr>
                            <m:t>𝐼</m:t>
                          </m:r>
                        </m:e>
                        <m:sub>
                          <m:r>
                            <a:rPr lang="en-US" altLang="zh-CN" b="0" i="1" smtClean="0">
                              <a:solidFill>
                                <a:schemeClr val="bg1"/>
                              </a:solidFill>
                              <a:latin typeface="Cambria Math"/>
                              <a:ea typeface="+mj-ea"/>
                              <a:cs typeface="Times New Roman" pitchFamily="18" charset="0"/>
                            </a:rPr>
                            <m:t>1</m:t>
                          </m:r>
                        </m:sub>
                      </m:sSub>
                      <m:r>
                        <a:rPr lang="en-US" altLang="zh-CN" b="0" i="1" smtClean="0">
                          <a:solidFill>
                            <a:schemeClr val="bg1"/>
                          </a:solidFill>
                          <a:latin typeface="Cambria Math"/>
                          <a:ea typeface="+mj-ea"/>
                          <a:cs typeface="Times New Roman" pitchFamily="18" charset="0"/>
                        </a:rPr>
                        <m:t>        </m:t>
                      </m:r>
                      <m:sSub>
                        <m:sSubPr>
                          <m:ctrlPr>
                            <a:rPr lang="en-US" altLang="zh-CN" i="1" smtClean="0">
                              <a:solidFill>
                                <a:schemeClr val="bg1"/>
                              </a:solidFill>
                              <a:latin typeface="Cambria Math"/>
                              <a:ea typeface="+mj-ea"/>
                              <a:cs typeface="Times New Roman" pitchFamily="18" charset="0"/>
                            </a:rPr>
                          </m:ctrlPr>
                        </m:sSubPr>
                        <m:e>
                          <m:r>
                            <a:rPr lang="en-US" altLang="zh-CN" b="0" i="1" smtClean="0">
                              <a:solidFill>
                                <a:schemeClr val="bg1"/>
                              </a:solidFill>
                              <a:latin typeface="Cambria Math"/>
                              <a:ea typeface="+mj-ea"/>
                              <a:cs typeface="Times New Roman" pitchFamily="18" charset="0"/>
                            </a:rPr>
                            <m:t>𝑅</m:t>
                          </m:r>
                        </m:e>
                        <m:sub>
                          <m:r>
                            <a:rPr lang="en-US" altLang="zh-CN" b="0" i="1" smtClean="0">
                              <a:solidFill>
                                <a:schemeClr val="bg1"/>
                              </a:solidFill>
                              <a:latin typeface="Cambria Math"/>
                              <a:ea typeface="+mj-ea"/>
                              <a:cs typeface="Times New Roman" pitchFamily="18" charset="0"/>
                            </a:rPr>
                            <m:t>1</m:t>
                          </m:r>
                        </m:sub>
                      </m:sSub>
                      <m:r>
                        <a:rPr lang="en-US" altLang="zh-CN" b="0" i="1" smtClean="0">
                          <a:solidFill>
                            <a:schemeClr val="bg1"/>
                          </a:solidFill>
                          <a:latin typeface="Cambria Math"/>
                          <a:ea typeface="+mj-ea"/>
                          <a:cs typeface="Times New Roman" pitchFamily="18" charset="0"/>
                        </a:rPr>
                        <m:t>=</m:t>
                      </m:r>
                      <m:sSub>
                        <m:sSubPr>
                          <m:ctrlPr>
                            <a:rPr lang="en-US" altLang="zh-CN" i="1">
                              <a:solidFill>
                                <a:schemeClr val="bg1"/>
                              </a:solidFill>
                              <a:latin typeface="Cambria Math"/>
                              <a:cs typeface="Times New Roman" pitchFamily="18" charset="0"/>
                            </a:rPr>
                          </m:ctrlPr>
                        </m:sSubPr>
                        <m:e>
                          <m:r>
                            <a:rPr lang="en-US" altLang="zh-CN" b="0" i="1">
                              <a:solidFill>
                                <a:schemeClr val="bg1"/>
                              </a:solidFill>
                              <a:latin typeface="Cambria Math"/>
                              <a:cs typeface="Times New Roman" pitchFamily="18" charset="0"/>
                            </a:rPr>
                            <m:t>𝑅</m:t>
                          </m:r>
                        </m:e>
                        <m:sub>
                          <m:r>
                            <a:rPr lang="en-US" altLang="zh-CN" b="0" i="1" smtClean="0">
                              <a:solidFill>
                                <a:schemeClr val="bg1"/>
                              </a:solidFill>
                              <a:latin typeface="Cambria Math"/>
                              <a:cs typeface="Times New Roman" pitchFamily="18" charset="0"/>
                            </a:rPr>
                            <m:t>2</m:t>
                          </m:r>
                        </m:sub>
                      </m:sSub>
                      <m:r>
                        <a:rPr lang="en-US" altLang="zh-CN" b="0" i="1" smtClean="0">
                          <a:solidFill>
                            <a:schemeClr val="bg1"/>
                          </a:solidFill>
                          <a:latin typeface="Cambria Math"/>
                          <a:cs typeface="Times New Roman" pitchFamily="18" charset="0"/>
                        </a:rPr>
                        <m:t>+</m:t>
                      </m:r>
                      <m:sSub>
                        <m:sSubPr>
                          <m:ctrlPr>
                            <a:rPr lang="en-US" altLang="zh-CN" i="1">
                              <a:solidFill>
                                <a:schemeClr val="bg1"/>
                              </a:solidFill>
                              <a:latin typeface="Cambria Math"/>
                              <a:cs typeface="Times New Roman" pitchFamily="18" charset="0"/>
                            </a:rPr>
                          </m:ctrlPr>
                        </m:sSubPr>
                        <m:e>
                          <m:r>
                            <a:rPr lang="en-US" altLang="zh-CN" b="0" i="1">
                              <a:solidFill>
                                <a:schemeClr val="bg1"/>
                              </a:solidFill>
                              <a:latin typeface="Cambria Math"/>
                              <a:cs typeface="Times New Roman" pitchFamily="18" charset="0"/>
                            </a:rPr>
                            <m:t>𝑅</m:t>
                          </m:r>
                        </m:e>
                        <m:sub>
                          <m:r>
                            <a:rPr lang="en-US" altLang="zh-CN" b="0" i="1" smtClean="0">
                              <a:solidFill>
                                <a:schemeClr val="bg1"/>
                              </a:solidFill>
                              <a:latin typeface="Cambria Math"/>
                              <a:cs typeface="Times New Roman" pitchFamily="18" charset="0"/>
                            </a:rPr>
                            <m:t>3</m:t>
                          </m:r>
                        </m:sub>
                      </m:sSub>
                    </m:oMath>
                  </m:oMathPara>
                </a14:m>
                <a:endParaRPr lang="en-US" altLang="zh-CN" dirty="0" smtClean="0">
                  <a:solidFill>
                    <a:schemeClr val="bg1"/>
                  </a:solidFill>
                  <a:latin typeface="Bahnschrift" pitchFamily="34" charset="0"/>
                  <a:ea typeface="+mj-ea"/>
                  <a:cs typeface="Times New Roman" pitchFamily="18" charset="0"/>
                </a:endParaRPr>
              </a:p>
              <a:p>
                <a:pPr marL="573088" algn="ctr"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a:cs typeface="Times New Roman" pitchFamily="18" charset="0"/>
                            </a:rPr>
                          </m:ctrlPr>
                        </m:sSubPr>
                        <m:e>
                          <m:sSub>
                            <m:sSubPr>
                              <m:ctrlPr>
                                <a:rPr lang="en-US" altLang="zh-CN" i="1">
                                  <a:solidFill>
                                    <a:schemeClr val="bg1"/>
                                  </a:solidFill>
                                  <a:latin typeface="Cambria Math"/>
                                  <a:cs typeface="Times New Roman" pitchFamily="18" charset="0"/>
                                </a:rPr>
                              </m:ctrlPr>
                            </m:sSubPr>
                            <m:e>
                              <m:r>
                                <a:rPr lang="en-US" altLang="zh-CN" b="0" i="1">
                                  <a:solidFill>
                                    <a:schemeClr val="bg1"/>
                                  </a:solidFill>
                                  <a:latin typeface="Cambria Math"/>
                                  <a:cs typeface="Times New Roman" pitchFamily="18" charset="0"/>
                                </a:rPr>
                                <m:t>𝐼</m:t>
                              </m:r>
                            </m:e>
                            <m:sub>
                              <m:r>
                                <a:rPr lang="en-US" altLang="zh-CN" b="0" i="1" smtClean="0">
                                  <a:solidFill>
                                    <a:schemeClr val="bg1"/>
                                  </a:solidFill>
                                  <a:latin typeface="Cambria Math"/>
                                  <a:cs typeface="Times New Roman" pitchFamily="18" charset="0"/>
                                </a:rPr>
                                <m:t>2</m:t>
                              </m:r>
                            </m:sub>
                          </m:sSub>
                          <m:r>
                            <a:rPr lang="en-US" altLang="zh-CN" b="0" i="1" smtClean="0">
                              <a:solidFill>
                                <a:schemeClr val="bg1"/>
                              </a:solidFill>
                              <a:latin typeface="Cambria Math"/>
                              <a:cs typeface="Times New Roman" pitchFamily="18" charset="0"/>
                            </a:rPr>
                            <m:t>         </m:t>
                          </m:r>
                          <m:r>
                            <a:rPr lang="en-US" altLang="zh-CN" b="0" i="1">
                              <a:solidFill>
                                <a:schemeClr val="bg1"/>
                              </a:solidFill>
                              <a:latin typeface="Cambria Math"/>
                              <a:cs typeface="Times New Roman" pitchFamily="18" charset="0"/>
                            </a:rPr>
                            <m:t>𝑅</m:t>
                          </m:r>
                        </m:e>
                        <m:sub>
                          <m:r>
                            <a:rPr lang="en-US" altLang="zh-CN" b="0" i="1" smtClean="0">
                              <a:solidFill>
                                <a:schemeClr val="bg1"/>
                              </a:solidFill>
                              <a:latin typeface="Cambria Math"/>
                              <a:cs typeface="Times New Roman" pitchFamily="18" charset="0"/>
                            </a:rPr>
                            <m:t>2</m:t>
                          </m:r>
                        </m:sub>
                      </m:sSub>
                      <m:r>
                        <a:rPr lang="en-US" altLang="zh-CN" b="0" i="1">
                          <a:solidFill>
                            <a:schemeClr val="bg1"/>
                          </a:solidFill>
                          <a:latin typeface="Cambria Math"/>
                          <a:cs typeface="Times New Roman" pitchFamily="18" charset="0"/>
                        </a:rPr>
                        <m:t>=</m:t>
                      </m:r>
                      <m:sSub>
                        <m:sSubPr>
                          <m:ctrlPr>
                            <a:rPr lang="en-US" altLang="zh-CN" i="1">
                              <a:solidFill>
                                <a:schemeClr val="bg1"/>
                              </a:solidFill>
                              <a:latin typeface="Cambria Math"/>
                              <a:cs typeface="Times New Roman" pitchFamily="18" charset="0"/>
                            </a:rPr>
                          </m:ctrlPr>
                        </m:sSubPr>
                        <m:e>
                          <m:r>
                            <a:rPr lang="en-US" altLang="zh-CN" b="0" i="1">
                              <a:solidFill>
                                <a:schemeClr val="bg1"/>
                              </a:solidFill>
                              <a:latin typeface="Cambria Math"/>
                              <a:cs typeface="Times New Roman" pitchFamily="18" charset="0"/>
                            </a:rPr>
                            <m:t>𝑅</m:t>
                          </m:r>
                        </m:e>
                        <m:sub>
                          <m:r>
                            <a:rPr lang="en-US" altLang="zh-CN" b="0" i="1" smtClean="0">
                              <a:solidFill>
                                <a:schemeClr val="bg1"/>
                              </a:solidFill>
                              <a:latin typeface="Cambria Math"/>
                              <a:cs typeface="Times New Roman" pitchFamily="18" charset="0"/>
                            </a:rPr>
                            <m:t>4</m:t>
                          </m:r>
                        </m:sub>
                      </m:sSub>
                      <m:r>
                        <a:rPr lang="en-US" altLang="zh-CN" b="0" i="1">
                          <a:solidFill>
                            <a:schemeClr val="bg1"/>
                          </a:solidFill>
                          <a:latin typeface="Cambria Math"/>
                          <a:cs typeface="Times New Roman" pitchFamily="18" charset="0"/>
                        </a:rPr>
                        <m:t>+</m:t>
                      </m:r>
                      <m:sSub>
                        <m:sSubPr>
                          <m:ctrlPr>
                            <a:rPr lang="en-US" altLang="zh-CN" i="1">
                              <a:solidFill>
                                <a:schemeClr val="bg1"/>
                              </a:solidFill>
                              <a:latin typeface="Cambria Math"/>
                              <a:cs typeface="Times New Roman" pitchFamily="18" charset="0"/>
                            </a:rPr>
                          </m:ctrlPr>
                        </m:sSubPr>
                        <m:e>
                          <m:r>
                            <a:rPr lang="en-US" altLang="zh-CN" b="0" i="1">
                              <a:solidFill>
                                <a:schemeClr val="bg1"/>
                              </a:solidFill>
                              <a:latin typeface="Cambria Math"/>
                              <a:cs typeface="Times New Roman" pitchFamily="18" charset="0"/>
                            </a:rPr>
                            <m:t>𝑅</m:t>
                          </m:r>
                        </m:e>
                        <m:sub>
                          <m:r>
                            <a:rPr lang="en-US" altLang="zh-CN" b="0" i="1" smtClean="0">
                              <a:solidFill>
                                <a:schemeClr val="bg1"/>
                              </a:solidFill>
                              <a:latin typeface="Cambria Math"/>
                              <a:cs typeface="Times New Roman" pitchFamily="18" charset="0"/>
                            </a:rPr>
                            <m:t>5</m:t>
                          </m:r>
                        </m:sub>
                      </m:sSub>
                    </m:oMath>
                  </m:oMathPara>
                </a14:m>
                <a:endParaRPr lang="en-US" altLang="zh-CN" sz="1600" dirty="0" smtClean="0">
                  <a:solidFill>
                    <a:schemeClr val="bg1"/>
                  </a:solidFill>
                  <a:latin typeface="Bahnschrift" pitchFamily="34" charset="0"/>
                  <a:ea typeface="+mj-ea"/>
                  <a:cs typeface="Times New Roman" pitchFamily="18" charset="0"/>
                </a:endParaRPr>
              </a:p>
              <a:p>
                <a:pPr marL="573088" eaLnBrk="1" fontAlgn="auto" hangingPunct="1">
                  <a:lnSpc>
                    <a:spcPct val="150000"/>
                  </a:lnSpc>
                  <a:spcBef>
                    <a:spcPts val="0"/>
                  </a:spcBef>
                  <a:spcAft>
                    <a:spcPts val="0"/>
                  </a:spcAft>
                  <a:defRPr/>
                </a:pPr>
                <a:r>
                  <a:rPr lang="en-US" altLang="zh-CN" dirty="0" smtClean="0">
                    <a:solidFill>
                      <a:srgbClr val="FFC000"/>
                    </a:solidFill>
                    <a:latin typeface="Bahnschrift" pitchFamily="34" charset="0"/>
                    <a:ea typeface="+mj-ea"/>
                    <a:cs typeface="Times New Roman" pitchFamily="18" charset="0"/>
                  </a:rPr>
                  <a:t>How </a:t>
                </a:r>
                <a:r>
                  <a:rPr lang="en-US" altLang="zh-CN" dirty="0">
                    <a:solidFill>
                      <a:srgbClr val="FFC000"/>
                    </a:solidFill>
                    <a:latin typeface="Bahnschrift" pitchFamily="34" charset="0"/>
                    <a:ea typeface="+mj-ea"/>
                    <a:cs typeface="Times New Roman" pitchFamily="18" charset="0"/>
                  </a:rPr>
                  <a:t>to recognize </a:t>
                </a:r>
                <a:r>
                  <a:rPr lang="en-US" altLang="zh-CN" dirty="0" smtClean="0">
                    <a:solidFill>
                      <a:srgbClr val="FFC000"/>
                    </a:solidFill>
                    <a:latin typeface="Bahnschrift" pitchFamily="34" charset="0"/>
                    <a:ea typeface="+mj-ea"/>
                    <a:cs typeface="Times New Roman" pitchFamily="18" charset="0"/>
                  </a:rPr>
                  <a:t>WAR Hazards?</a:t>
                </a:r>
              </a:p>
              <a:p>
                <a:pPr marL="573088" eaLnBrk="1" fontAlgn="auto" hangingPunct="1">
                  <a:lnSpc>
                    <a:spcPct val="200000"/>
                  </a:lnSpc>
                  <a:spcBef>
                    <a:spcPts val="0"/>
                  </a:spcBef>
                  <a:spcAft>
                    <a:spcPts val="0"/>
                  </a:spcAft>
                  <a:defRPr/>
                </a:pPr>
                <a:r>
                  <a:rPr lang="en-US" altLang="zh-CN" dirty="0" smtClean="0">
                    <a:solidFill>
                      <a:schemeClr val="bg1"/>
                    </a:solidFill>
                    <a:latin typeface="Bahnschrift" pitchFamily="34" charset="0"/>
                    <a:ea typeface="+mj-ea"/>
                    <a:cs typeface="Times New Roman" pitchFamily="18" charset="0"/>
                  </a:rPr>
                  <a:t>Domain </a:t>
                </a:r>
                <a:r>
                  <a:rPr lang="en-US" altLang="zh-CN" dirty="0">
                    <a:solidFill>
                      <a:schemeClr val="bg1"/>
                    </a:solidFill>
                    <a:latin typeface="Bahnschrift" pitchFamily="34" charset="0"/>
                    <a:ea typeface="+mj-ea"/>
                    <a:cs typeface="Times New Roman" pitchFamily="18" charset="0"/>
                  </a:rPr>
                  <a:t>(I1) ∩ Range (I2) ≠ Ø</a:t>
                </a:r>
                <a:endParaRPr lang="en-US" altLang="zh-CN" sz="2000" b="1" dirty="0" smtClean="0">
                  <a:solidFill>
                    <a:schemeClr val="bg1"/>
                  </a:solidFill>
                  <a:latin typeface="Bahnschrift" pitchFamily="34" charset="0"/>
                  <a:ea typeface="+mj-ea"/>
                  <a:cs typeface="Times New Roman" pitchFamily="18" charset="0"/>
                </a:endParaRPr>
              </a:p>
            </p:txBody>
          </p:sp>
        </mc:Choice>
        <mc:Fallback>
          <p:sp>
            <p:nvSpPr>
              <p:cNvPr id="9" name="矩形 8">
                <a:extLst>
                  <a:ext uri="{FF2B5EF4-FFF2-40B4-BE49-F238E27FC236}">
                    <a16:creationId xmlns:a16="http://schemas.microsoft.com/office/drawing/2014/main" xmlns="" xmlns:a14="http://schemas.microsoft.com/office/drawing/2010/main" id="{90441D43-9405-4EA2-9639-40C0EDD5D6D5}"/>
                  </a:ext>
                </a:extLst>
              </p:cNvPr>
              <p:cNvSpPr>
                <a:spLocks noRot="1" noChangeAspect="1" noMove="1" noResize="1" noEditPoints="1" noAdjustHandles="1" noChangeArrowheads="1" noChangeShapeType="1" noTextEdit="1"/>
              </p:cNvSpPr>
              <p:nvPr/>
            </p:nvSpPr>
            <p:spPr bwMode="auto">
              <a:xfrm>
                <a:off x="1628773" y="1127717"/>
                <a:ext cx="6129440" cy="5361211"/>
              </a:xfrm>
              <a:prstGeom prst="rect">
                <a:avLst/>
              </a:prstGeom>
              <a:blipFill rotWithShape="1">
                <a:blip r:embed="rId3"/>
                <a:stretch>
                  <a:fillRect r="-1789" b="-114"/>
                </a:stretch>
              </a:blipFill>
            </p:spPr>
            <p:txBody>
              <a:bodyPr/>
              <a:lstStyle/>
              <a:p>
                <a:r>
                  <a:rPr lang="en-US">
                    <a:noFill/>
                  </a:rPr>
                  <a:t> </a:t>
                </a:r>
              </a:p>
            </p:txBody>
          </p:sp>
        </mc:Fallback>
      </mc:AlternateContent>
      <p:grpSp>
        <p:nvGrpSpPr>
          <p:cNvPr id="38" name="Group 37"/>
          <p:cNvGrpSpPr/>
          <p:nvPr/>
        </p:nvGrpSpPr>
        <p:grpSpPr>
          <a:xfrm>
            <a:off x="7738701" y="3237210"/>
            <a:ext cx="3530370" cy="900752"/>
            <a:chOff x="7287904" y="2463416"/>
            <a:chExt cx="3756548" cy="958460"/>
          </a:xfrm>
        </p:grpSpPr>
        <p:grpSp>
          <p:nvGrpSpPr>
            <p:cNvPr id="5" name="Group 4"/>
            <p:cNvGrpSpPr/>
            <p:nvPr/>
          </p:nvGrpSpPr>
          <p:grpSpPr>
            <a:xfrm>
              <a:off x="7844053" y="2463416"/>
              <a:ext cx="3200399" cy="909852"/>
              <a:chOff x="2906973" y="4485561"/>
              <a:chExt cx="3200399" cy="909852"/>
            </a:xfrm>
            <a:noFill/>
          </p:grpSpPr>
          <p:grpSp>
            <p:nvGrpSpPr>
              <p:cNvPr id="4" name="Group 3"/>
              <p:cNvGrpSpPr/>
              <p:nvPr/>
            </p:nvGrpSpPr>
            <p:grpSpPr>
              <a:xfrm>
                <a:off x="2906973" y="4485561"/>
                <a:ext cx="2647663" cy="461750"/>
                <a:chOff x="2906973" y="4485561"/>
                <a:chExt cx="2647663" cy="461750"/>
              </a:xfrm>
              <a:grpFill/>
            </p:grpSpPr>
            <p:sp>
              <p:nvSpPr>
                <p:cNvPr id="3" name="Rectangle 2"/>
                <p:cNvSpPr/>
                <p:nvPr/>
              </p:nvSpPr>
              <p:spPr>
                <a:xfrm>
                  <a:off x="2906973" y="4490113"/>
                  <a:ext cx="450376"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Fe</a:t>
                  </a:r>
                  <a:endParaRPr lang="en-US" dirty="0"/>
                </a:p>
              </p:txBody>
            </p:sp>
            <p:sp>
              <p:nvSpPr>
                <p:cNvPr id="6" name="Rectangle 5"/>
                <p:cNvSpPr/>
                <p:nvPr/>
              </p:nvSpPr>
              <p:spPr>
                <a:xfrm>
                  <a:off x="3352800" y="4492387"/>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t>
                  </a:r>
                  <a:endParaRPr lang="en-US" dirty="0"/>
                </a:p>
              </p:txBody>
            </p:sp>
            <p:sp>
              <p:nvSpPr>
                <p:cNvPr id="8" name="Rectangle 7"/>
                <p:cNvSpPr/>
                <p:nvPr/>
              </p:nvSpPr>
              <p:spPr>
                <a:xfrm>
                  <a:off x="3903259" y="4496935"/>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t>
                  </a:r>
                  <a:endParaRPr lang="en-US" dirty="0"/>
                </a:p>
              </p:txBody>
            </p:sp>
            <p:sp>
              <p:nvSpPr>
                <p:cNvPr id="10" name="Rectangle 9"/>
                <p:cNvSpPr/>
                <p:nvPr/>
              </p:nvSpPr>
              <p:spPr>
                <a:xfrm>
                  <a:off x="4453718" y="4485561"/>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a:t>
                  </a:r>
                  <a:endParaRPr lang="en-US" dirty="0"/>
                </a:p>
              </p:txBody>
            </p:sp>
            <p:sp>
              <p:nvSpPr>
                <p:cNvPr id="11" name="Rectangle 10"/>
                <p:cNvSpPr/>
                <p:nvPr/>
              </p:nvSpPr>
              <p:spPr>
                <a:xfrm>
                  <a:off x="5004175" y="4485561"/>
                  <a:ext cx="550461"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Wb</a:t>
                  </a:r>
                  <a:endParaRPr lang="en-US" sz="1600" dirty="0"/>
                </a:p>
              </p:txBody>
            </p:sp>
          </p:grpSp>
          <p:grpSp>
            <p:nvGrpSpPr>
              <p:cNvPr id="30" name="Group 29"/>
              <p:cNvGrpSpPr/>
              <p:nvPr/>
            </p:nvGrpSpPr>
            <p:grpSpPr>
              <a:xfrm>
                <a:off x="3352801" y="4935937"/>
                <a:ext cx="2754571" cy="459476"/>
                <a:chOff x="2906973" y="4483287"/>
                <a:chExt cx="2647664" cy="459476"/>
              </a:xfrm>
              <a:grpFill/>
            </p:grpSpPr>
            <p:sp>
              <p:nvSpPr>
                <p:cNvPr id="31" name="Rectangle 30"/>
                <p:cNvSpPr/>
                <p:nvPr/>
              </p:nvSpPr>
              <p:spPr>
                <a:xfrm>
                  <a:off x="2906973" y="4490113"/>
                  <a:ext cx="529094"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
                  </a:r>
                  <a:endParaRPr lang="en-US" dirty="0"/>
                </a:p>
              </p:txBody>
            </p:sp>
            <p:sp>
              <p:nvSpPr>
                <p:cNvPr id="32" name="Rectangle 31"/>
                <p:cNvSpPr/>
                <p:nvPr/>
              </p:nvSpPr>
              <p:spPr>
                <a:xfrm>
                  <a:off x="3436066" y="4492387"/>
                  <a:ext cx="529095"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t>
                  </a:r>
                  <a:endParaRPr lang="en-US" dirty="0"/>
                </a:p>
              </p:txBody>
            </p:sp>
            <p:sp>
              <p:nvSpPr>
                <p:cNvPr id="33" name="Rectangle 32"/>
                <p:cNvSpPr/>
                <p:nvPr/>
              </p:nvSpPr>
              <p:spPr>
                <a:xfrm>
                  <a:off x="3965162" y="4483287"/>
                  <a:ext cx="529095"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t>
                  </a:r>
                  <a:endParaRPr lang="en-US" dirty="0"/>
                </a:p>
              </p:txBody>
            </p:sp>
            <p:sp>
              <p:nvSpPr>
                <p:cNvPr id="34" name="Rectangle 33"/>
                <p:cNvSpPr/>
                <p:nvPr/>
              </p:nvSpPr>
              <p:spPr>
                <a:xfrm>
                  <a:off x="4494258" y="4485561"/>
                  <a:ext cx="50991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a:t>
                  </a:r>
                  <a:endParaRPr lang="en-US" dirty="0"/>
                </a:p>
              </p:txBody>
            </p:sp>
            <p:sp>
              <p:nvSpPr>
                <p:cNvPr id="35" name="Rectangle 34"/>
                <p:cNvSpPr/>
                <p:nvPr/>
              </p:nvSpPr>
              <p:spPr>
                <a:xfrm>
                  <a:off x="5004177" y="4485561"/>
                  <a:ext cx="550460"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Wb</a:t>
                  </a:r>
                  <a:endParaRPr lang="en-US" dirty="0"/>
                </a:p>
              </p:txBody>
            </p:sp>
          </p:grpSp>
        </p:grpSp>
        <mc:AlternateContent xmlns:mc="http://schemas.openxmlformats.org/markup-compatibility/2006" xmlns:a14="http://schemas.microsoft.com/office/drawing/2010/main">
          <mc:Choice Requires="a14">
            <p:sp>
              <p:nvSpPr>
                <p:cNvPr id="37" name="TextBox 36"/>
                <p:cNvSpPr txBox="1"/>
                <p:nvPr/>
              </p:nvSpPr>
              <p:spPr>
                <a:xfrm>
                  <a:off x="7287904" y="2515728"/>
                  <a:ext cx="4603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chemeClr val="bg1"/>
                                </a:solidFill>
                                <a:latin typeface="Cambria Math"/>
                                <a:cs typeface="Times New Roman" pitchFamily="18" charset="0"/>
                              </a:rPr>
                            </m:ctrlPr>
                          </m:sSubPr>
                          <m:e>
                            <m:r>
                              <a:rPr lang="en-US" altLang="zh-CN" b="1" i="1">
                                <a:solidFill>
                                  <a:schemeClr val="bg1"/>
                                </a:solidFill>
                                <a:latin typeface="Cambria Math"/>
                                <a:cs typeface="Times New Roman" pitchFamily="18" charset="0"/>
                              </a:rPr>
                              <m:t>𝑰</m:t>
                            </m:r>
                          </m:e>
                          <m:sub>
                            <m:r>
                              <a:rPr lang="en-US" altLang="zh-CN" b="1" i="1">
                                <a:solidFill>
                                  <a:schemeClr val="bg1"/>
                                </a:solidFill>
                                <a:latin typeface="Cambria Math"/>
                                <a:cs typeface="Times New Roman" pitchFamily="18" charset="0"/>
                              </a:rPr>
                              <m:t>𝟏</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287904" y="2515728"/>
                  <a:ext cx="460319" cy="369332"/>
                </a:xfrm>
                <a:prstGeom prst="rect">
                  <a:avLst/>
                </a:prstGeom>
                <a:blipFill rotWithShape="1">
                  <a:blip r:embed="rId4"/>
                  <a:stretch>
                    <a:fillRect t="-8772" r="-2253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308666" y="3052544"/>
                  <a:ext cx="460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a:cs typeface="Times New Roman" pitchFamily="18" charset="0"/>
                              </a:rPr>
                            </m:ctrlPr>
                          </m:sSubPr>
                          <m:e>
                            <m:r>
                              <a:rPr lang="en-US" altLang="zh-CN" b="1" i="1">
                                <a:solidFill>
                                  <a:schemeClr val="bg1"/>
                                </a:solidFill>
                                <a:latin typeface="Cambria Math"/>
                                <a:cs typeface="Times New Roman" pitchFamily="18" charset="0"/>
                              </a:rPr>
                              <m:t>𝑰</m:t>
                            </m:r>
                          </m:e>
                          <m:sub>
                            <m:r>
                              <a:rPr lang="en-US" altLang="zh-CN" b="1" i="1" smtClean="0">
                                <a:solidFill>
                                  <a:schemeClr val="bg1"/>
                                </a:solidFill>
                                <a:latin typeface="Cambria Math"/>
                                <a:cs typeface="Times New Roman" pitchFamily="18" charset="0"/>
                              </a:rPr>
                              <m:t>𝟐</m:t>
                            </m:r>
                          </m:sub>
                        </m:sSub>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7308666" y="3052544"/>
                  <a:ext cx="460318" cy="369332"/>
                </a:xfrm>
                <a:prstGeom prst="rect">
                  <a:avLst/>
                </a:prstGeom>
                <a:blipFill rotWithShape="1">
                  <a:blip r:embed="rId5"/>
                  <a:stretch>
                    <a:fillRect t="-8772" r="-21127"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9591701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a:extLst>
              <a:ext uri="{FF2B5EF4-FFF2-40B4-BE49-F238E27FC236}">
                <a16:creationId xmlns:a16="http://schemas.microsoft.com/office/drawing/2014/main" xmlns="" id="{5CFCE0C3-4FB3-4898-BD48-1BB62F0D6B4D}"/>
              </a:ext>
            </a:extLst>
          </p:cNvPr>
          <p:cNvSpPr txBox="1"/>
          <p:nvPr/>
        </p:nvSpPr>
        <p:spPr>
          <a:xfrm rot="19208749">
            <a:off x="428324" y="2733863"/>
            <a:ext cx="4384534" cy="1200329"/>
          </a:xfrm>
          <a:prstGeom prst="rect">
            <a:avLst/>
          </a:prstGeom>
          <a:noFill/>
        </p:spPr>
        <p:txBody>
          <a:bodyPr wrap="none">
            <a:spAutoFit/>
            <a:scene3d>
              <a:camera prst="orthographicFront"/>
              <a:lightRig rig="threePt" dir="t"/>
            </a:scene3d>
            <a:sp3d contourW="12700"/>
          </a:bodyPr>
          <a:lstStyle/>
          <a:p>
            <a:pPr algn="ctr" eaLnBrk="1" fontAlgn="auto" hangingPunct="1">
              <a:spcBef>
                <a:spcPts val="0"/>
              </a:spcBef>
              <a:spcAft>
                <a:spcPts val="0"/>
              </a:spcAft>
              <a:defRPr/>
            </a:pPr>
            <a:r>
              <a:rPr lang="en-US" altLang="zh-CN" sz="7200" dirty="0">
                <a:solidFill>
                  <a:srgbClr val="F9D3BA">
                    <a:alpha val="76000"/>
                  </a:srgbClr>
                </a:solidFill>
                <a:latin typeface="Century Gothic" panose="020B0502020202020204" pitchFamily="34" charset="0"/>
                <a:ea typeface="汉仪清雅体简" panose="00020600040101010101" pitchFamily="18" charset="-122"/>
              </a:rPr>
              <a:t>CONTENT</a:t>
            </a:r>
            <a:endParaRPr lang="zh-CN" altLang="en-US" sz="7200" dirty="0">
              <a:solidFill>
                <a:srgbClr val="F9D3BA">
                  <a:alpha val="76000"/>
                </a:srgbClr>
              </a:solidFill>
              <a:latin typeface="Century Gothic" panose="020B0502020202020204" pitchFamily="34" charset="0"/>
              <a:ea typeface="汉仪清雅体简" panose="00020600040101010101" pitchFamily="18" charset="-122"/>
            </a:endParaRPr>
          </a:p>
        </p:txBody>
      </p:sp>
      <p:pic>
        <p:nvPicPr>
          <p:cNvPr id="5123" name="图片 1">
            <a:extLst>
              <a:ext uri="{FF2B5EF4-FFF2-40B4-BE49-F238E27FC236}">
                <a16:creationId xmlns:a16="http://schemas.microsoft.com/office/drawing/2014/main" xmlns="" id="{90DB9E65-E977-46F8-AFC4-7C28676F5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132461" flipV="1">
            <a:off x="-7664450" y="-228600"/>
            <a:ext cx="21777325" cy="319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4" name="组合 7">
            <a:extLst>
              <a:ext uri="{FF2B5EF4-FFF2-40B4-BE49-F238E27FC236}">
                <a16:creationId xmlns:a16="http://schemas.microsoft.com/office/drawing/2014/main" xmlns="" id="{ED8338EB-2D1F-4A90-9E28-EACFE5ED3AF3}"/>
              </a:ext>
            </a:extLst>
          </p:cNvPr>
          <p:cNvGrpSpPr>
            <a:grpSpLocks/>
          </p:cNvGrpSpPr>
          <p:nvPr/>
        </p:nvGrpSpPr>
        <p:grpSpPr bwMode="auto">
          <a:xfrm>
            <a:off x="5205046" y="1417638"/>
            <a:ext cx="6372666" cy="769937"/>
            <a:chOff x="5771668" y="1584395"/>
            <a:chExt cx="4689055" cy="769441"/>
          </a:xfrm>
        </p:grpSpPr>
        <p:sp>
          <p:nvSpPr>
            <p:cNvPr id="6" name="文本框 5">
              <a:extLst>
                <a:ext uri="{FF2B5EF4-FFF2-40B4-BE49-F238E27FC236}">
                  <a16:creationId xmlns:a16="http://schemas.microsoft.com/office/drawing/2014/main" xmlns="" id="{96EEA6A1-E267-472C-BA7B-8E18DE76590E}"/>
                </a:ext>
              </a:extLst>
            </p:cNvPr>
            <p:cNvSpPr txBox="1"/>
            <p:nvPr/>
          </p:nvSpPr>
          <p:spPr>
            <a:xfrm>
              <a:off x="6628082" y="1677372"/>
              <a:ext cx="3832641" cy="445989"/>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2300" dirty="0">
                  <a:solidFill>
                    <a:schemeClr val="bg1"/>
                  </a:solidFill>
                  <a:latin typeface="时尚中黑简体" panose="01010104010101010101" pitchFamily="2" charset="-122"/>
                  <a:ea typeface="时尚中黑简体" panose="01010104010101010101" pitchFamily="2" charset="-122"/>
                </a:rPr>
                <a:t>Introduction to Pipelining </a:t>
              </a:r>
              <a:endParaRPr lang="zh-CN" altLang="en-US" sz="2300" dirty="0">
                <a:solidFill>
                  <a:srgbClr val="69EAF4"/>
                </a:solidFill>
                <a:latin typeface="时尚中黑简体" panose="01010104010101010101" pitchFamily="2" charset="-122"/>
                <a:ea typeface="时尚中黑简体" panose="01010104010101010101" pitchFamily="2" charset="-122"/>
              </a:endParaRPr>
            </a:p>
          </p:txBody>
        </p:sp>
        <p:cxnSp>
          <p:nvCxnSpPr>
            <p:cNvPr id="7" name="直接连接符 6">
              <a:extLst>
                <a:ext uri="{FF2B5EF4-FFF2-40B4-BE49-F238E27FC236}">
                  <a16:creationId xmlns:a16="http://schemas.microsoft.com/office/drawing/2014/main" xmlns="" id="{DC50435F-7B5E-4A73-88D3-0FBA521CCF0C}"/>
                </a:ext>
              </a:extLst>
            </p:cNvPr>
            <p:cNvCxnSpPr/>
            <p:nvPr/>
          </p:nvCxnSpPr>
          <p:spPr>
            <a:xfrm>
              <a:off x="6730432" y="2242783"/>
              <a:ext cx="360331" cy="0"/>
            </a:xfrm>
            <a:prstGeom prst="line">
              <a:avLst/>
            </a:prstGeom>
            <a:ln w="19050">
              <a:solidFill>
                <a:srgbClr val="F71E7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xmlns="" id="{BFB2C77A-67BB-4D47-9068-739737CBCFEF}"/>
                </a:ext>
              </a:extLst>
            </p:cNvPr>
            <p:cNvSpPr txBox="1"/>
            <p:nvPr/>
          </p:nvSpPr>
          <p:spPr>
            <a:xfrm>
              <a:off x="5771668" y="1584395"/>
              <a:ext cx="893909" cy="769441"/>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4400" dirty="0">
                  <a:solidFill>
                    <a:srgbClr val="F71E76"/>
                  </a:solidFill>
                  <a:latin typeface="Century Gothic" panose="020B0502020202020204" pitchFamily="34" charset="0"/>
                  <a:ea typeface="时尚中黑简体" panose="01010104010101010101" pitchFamily="2" charset="-122"/>
                </a:rPr>
                <a:t>01</a:t>
              </a:r>
              <a:endParaRPr lang="zh-CN" altLang="en-US" sz="4400" dirty="0">
                <a:solidFill>
                  <a:srgbClr val="F71E76"/>
                </a:solidFill>
                <a:latin typeface="Century Gothic" panose="020B0502020202020204" pitchFamily="34" charset="0"/>
                <a:ea typeface="时尚中黑简体" panose="01010104010101010101" pitchFamily="2" charset="-122"/>
              </a:endParaRPr>
            </a:p>
          </p:txBody>
        </p:sp>
      </p:grpSp>
      <p:grpSp>
        <p:nvGrpSpPr>
          <p:cNvPr id="5125" name="组合 26">
            <a:extLst>
              <a:ext uri="{FF2B5EF4-FFF2-40B4-BE49-F238E27FC236}">
                <a16:creationId xmlns:a16="http://schemas.microsoft.com/office/drawing/2014/main" xmlns="" id="{332BBB1E-6C6C-4498-9611-73F2A8B82827}"/>
              </a:ext>
            </a:extLst>
          </p:cNvPr>
          <p:cNvGrpSpPr>
            <a:grpSpLocks/>
          </p:cNvGrpSpPr>
          <p:nvPr/>
        </p:nvGrpSpPr>
        <p:grpSpPr bwMode="auto">
          <a:xfrm>
            <a:off x="5205046" y="2570163"/>
            <a:ext cx="6372665" cy="769937"/>
            <a:chOff x="5771668" y="1584395"/>
            <a:chExt cx="4689055" cy="769441"/>
          </a:xfrm>
        </p:grpSpPr>
        <p:sp>
          <p:nvSpPr>
            <p:cNvPr id="28" name="文本框 27">
              <a:extLst>
                <a:ext uri="{FF2B5EF4-FFF2-40B4-BE49-F238E27FC236}">
                  <a16:creationId xmlns:a16="http://schemas.microsoft.com/office/drawing/2014/main" xmlns="" id="{45479069-D7FF-46C9-9C7D-4F152481D3D5}"/>
                </a:ext>
              </a:extLst>
            </p:cNvPr>
            <p:cNvSpPr txBox="1"/>
            <p:nvPr/>
          </p:nvSpPr>
          <p:spPr>
            <a:xfrm>
              <a:off x="6628082" y="1677372"/>
              <a:ext cx="3832641" cy="445989"/>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2300" dirty="0" smtClean="0">
                  <a:solidFill>
                    <a:schemeClr val="bg1"/>
                  </a:solidFill>
                  <a:latin typeface="时尚中黑简体" panose="01010104010101010101" pitchFamily="2" charset="-122"/>
                  <a:ea typeface="时尚中黑简体" panose="01010104010101010101" pitchFamily="2" charset="-122"/>
                </a:rPr>
                <a:t>Execution </a:t>
              </a:r>
              <a:r>
                <a:rPr lang="en-US" altLang="zh-CN" sz="2300" dirty="0">
                  <a:solidFill>
                    <a:schemeClr val="bg1"/>
                  </a:solidFill>
                  <a:latin typeface="时尚中黑简体" panose="01010104010101010101" pitchFamily="2" charset="-122"/>
                  <a:ea typeface="时尚中黑简体" panose="01010104010101010101" pitchFamily="2" charset="-122"/>
                </a:rPr>
                <a:t>in a pipelined processor</a:t>
              </a:r>
              <a:endParaRPr lang="zh-CN" altLang="en-US" sz="2300" dirty="0">
                <a:solidFill>
                  <a:srgbClr val="69EAF4"/>
                </a:solidFill>
                <a:latin typeface="时尚中黑简体" panose="01010104010101010101" pitchFamily="2" charset="-122"/>
                <a:ea typeface="时尚中黑简体" panose="01010104010101010101" pitchFamily="2" charset="-122"/>
              </a:endParaRPr>
            </a:p>
          </p:txBody>
        </p:sp>
        <p:cxnSp>
          <p:nvCxnSpPr>
            <p:cNvPr id="29" name="直接连接符 28">
              <a:extLst>
                <a:ext uri="{FF2B5EF4-FFF2-40B4-BE49-F238E27FC236}">
                  <a16:creationId xmlns:a16="http://schemas.microsoft.com/office/drawing/2014/main" xmlns="" id="{10D02D1F-4B50-4B3A-8FB3-C6AA057939AC}"/>
                </a:ext>
              </a:extLst>
            </p:cNvPr>
            <p:cNvCxnSpPr/>
            <p:nvPr/>
          </p:nvCxnSpPr>
          <p:spPr>
            <a:xfrm>
              <a:off x="6730432" y="2242783"/>
              <a:ext cx="360331" cy="0"/>
            </a:xfrm>
            <a:prstGeom prst="line">
              <a:avLst/>
            </a:prstGeom>
            <a:ln w="19050">
              <a:solidFill>
                <a:srgbClr val="7DCEE4"/>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xmlns="" id="{AB1939B5-59D6-4468-BD81-165FF8766646}"/>
                </a:ext>
              </a:extLst>
            </p:cNvPr>
            <p:cNvSpPr txBox="1"/>
            <p:nvPr/>
          </p:nvSpPr>
          <p:spPr>
            <a:xfrm>
              <a:off x="5771668" y="1584395"/>
              <a:ext cx="893909" cy="769441"/>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4400" dirty="0">
                  <a:solidFill>
                    <a:srgbClr val="69EAF4"/>
                  </a:solidFill>
                  <a:latin typeface="Century Gothic" panose="020B0502020202020204" pitchFamily="34" charset="0"/>
                  <a:ea typeface="时尚中黑简体" panose="01010104010101010101" pitchFamily="2" charset="-122"/>
                </a:rPr>
                <a:t>02</a:t>
              </a:r>
              <a:endParaRPr lang="zh-CN" altLang="en-US" sz="4400" dirty="0">
                <a:solidFill>
                  <a:srgbClr val="69EAF4"/>
                </a:solidFill>
                <a:latin typeface="Century Gothic" panose="020B0502020202020204" pitchFamily="34" charset="0"/>
                <a:ea typeface="时尚中黑简体" panose="01010104010101010101" pitchFamily="2" charset="-122"/>
              </a:endParaRPr>
            </a:p>
          </p:txBody>
        </p:sp>
      </p:grpSp>
      <p:grpSp>
        <p:nvGrpSpPr>
          <p:cNvPr id="5126" name="组合 30">
            <a:extLst>
              <a:ext uri="{FF2B5EF4-FFF2-40B4-BE49-F238E27FC236}">
                <a16:creationId xmlns:a16="http://schemas.microsoft.com/office/drawing/2014/main" xmlns="" id="{D48A9EE7-20E5-4ACD-9C31-D66BE7DBFC96}"/>
              </a:ext>
            </a:extLst>
          </p:cNvPr>
          <p:cNvGrpSpPr>
            <a:grpSpLocks/>
          </p:cNvGrpSpPr>
          <p:nvPr/>
        </p:nvGrpSpPr>
        <p:grpSpPr bwMode="auto">
          <a:xfrm>
            <a:off x="5332016" y="3721101"/>
            <a:ext cx="6442642" cy="893256"/>
            <a:chOff x="5771668" y="1584395"/>
            <a:chExt cx="4689055" cy="892679"/>
          </a:xfrm>
        </p:grpSpPr>
        <p:sp>
          <p:nvSpPr>
            <p:cNvPr id="32" name="文本框 31">
              <a:extLst>
                <a:ext uri="{FF2B5EF4-FFF2-40B4-BE49-F238E27FC236}">
                  <a16:creationId xmlns:a16="http://schemas.microsoft.com/office/drawing/2014/main" xmlns="" id="{6E14294B-9C59-4F66-B07E-0DA492D29168}"/>
                </a:ext>
              </a:extLst>
            </p:cNvPr>
            <p:cNvSpPr txBox="1"/>
            <p:nvPr/>
          </p:nvSpPr>
          <p:spPr>
            <a:xfrm>
              <a:off x="6628082" y="1677372"/>
              <a:ext cx="3832641" cy="799702"/>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2300" dirty="0">
                  <a:solidFill>
                    <a:schemeClr val="bg1"/>
                  </a:solidFill>
                  <a:latin typeface="时尚中黑简体" panose="01010104010101010101" pitchFamily="2" charset="-122"/>
                  <a:ea typeface="时尚中黑简体" panose="01010104010101010101" pitchFamily="2" charset="-122"/>
                </a:rPr>
                <a:t>Performance of Pipelined processor</a:t>
              </a:r>
              <a:endParaRPr lang="zh-CN" altLang="en-US" sz="2300" dirty="0">
                <a:solidFill>
                  <a:srgbClr val="69EAF4"/>
                </a:solidFill>
                <a:latin typeface="时尚中黑简体" panose="01010104010101010101" pitchFamily="2" charset="-122"/>
                <a:ea typeface="时尚中黑简体" panose="01010104010101010101" pitchFamily="2" charset="-122"/>
              </a:endParaRPr>
            </a:p>
          </p:txBody>
        </p:sp>
        <p:cxnSp>
          <p:nvCxnSpPr>
            <p:cNvPr id="33" name="直接连接符 32">
              <a:extLst>
                <a:ext uri="{FF2B5EF4-FFF2-40B4-BE49-F238E27FC236}">
                  <a16:creationId xmlns:a16="http://schemas.microsoft.com/office/drawing/2014/main" xmlns="" id="{99ED70C5-1BD7-4883-9FD2-AB429F245A23}"/>
                </a:ext>
              </a:extLst>
            </p:cNvPr>
            <p:cNvCxnSpPr/>
            <p:nvPr/>
          </p:nvCxnSpPr>
          <p:spPr>
            <a:xfrm>
              <a:off x="6730432" y="2242783"/>
              <a:ext cx="360331" cy="0"/>
            </a:xfrm>
            <a:prstGeom prst="line">
              <a:avLst/>
            </a:prstGeom>
            <a:ln w="19050">
              <a:solidFill>
                <a:srgbClr val="F71E76"/>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xmlns="" id="{94378D75-9D9C-406D-A07E-18C50C1AE3ED}"/>
                </a:ext>
              </a:extLst>
            </p:cNvPr>
            <p:cNvSpPr txBox="1"/>
            <p:nvPr/>
          </p:nvSpPr>
          <p:spPr>
            <a:xfrm>
              <a:off x="5771668" y="1584395"/>
              <a:ext cx="893909" cy="769441"/>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4400" dirty="0">
                  <a:solidFill>
                    <a:srgbClr val="F71E76"/>
                  </a:solidFill>
                  <a:latin typeface="Century Gothic" panose="020B0502020202020204" pitchFamily="34" charset="0"/>
                  <a:ea typeface="时尚中黑简体" panose="01010104010101010101" pitchFamily="2" charset="-122"/>
                </a:rPr>
                <a:t>03</a:t>
              </a:r>
              <a:endParaRPr lang="zh-CN" altLang="en-US" sz="4400" dirty="0">
                <a:solidFill>
                  <a:srgbClr val="F71E76"/>
                </a:solidFill>
                <a:latin typeface="Century Gothic" panose="020B0502020202020204" pitchFamily="34" charset="0"/>
                <a:ea typeface="时尚中黑简体" panose="01010104010101010101" pitchFamily="2" charset="-122"/>
              </a:endParaRPr>
            </a:p>
          </p:txBody>
        </p:sp>
      </p:grpSp>
      <p:grpSp>
        <p:nvGrpSpPr>
          <p:cNvPr id="5127" name="组合 34">
            <a:extLst>
              <a:ext uri="{FF2B5EF4-FFF2-40B4-BE49-F238E27FC236}">
                <a16:creationId xmlns:a16="http://schemas.microsoft.com/office/drawing/2014/main" xmlns="" id="{7CEEE393-DBEA-40EA-9950-B7B5E919BD3F}"/>
              </a:ext>
            </a:extLst>
          </p:cNvPr>
          <p:cNvGrpSpPr>
            <a:grpSpLocks/>
          </p:cNvGrpSpPr>
          <p:nvPr/>
        </p:nvGrpSpPr>
        <p:grpSpPr bwMode="auto">
          <a:xfrm>
            <a:off x="5332016" y="4873625"/>
            <a:ext cx="5567760" cy="769938"/>
            <a:chOff x="5771668" y="1584395"/>
            <a:chExt cx="4689055" cy="769441"/>
          </a:xfrm>
        </p:grpSpPr>
        <p:sp>
          <p:nvSpPr>
            <p:cNvPr id="36" name="文本框 35">
              <a:extLst>
                <a:ext uri="{FF2B5EF4-FFF2-40B4-BE49-F238E27FC236}">
                  <a16:creationId xmlns:a16="http://schemas.microsoft.com/office/drawing/2014/main" xmlns="" id="{558401EC-F951-487C-8FA6-A0BED0417CEF}"/>
                </a:ext>
              </a:extLst>
            </p:cNvPr>
            <p:cNvSpPr txBox="1"/>
            <p:nvPr/>
          </p:nvSpPr>
          <p:spPr>
            <a:xfrm>
              <a:off x="6628082" y="1677372"/>
              <a:ext cx="3832641" cy="445988"/>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2300" dirty="0">
                  <a:solidFill>
                    <a:schemeClr val="bg1"/>
                  </a:solidFill>
                  <a:latin typeface="时尚中黑简体" panose="01010104010101010101" pitchFamily="2" charset="-122"/>
                  <a:ea typeface="时尚中黑简体" panose="01010104010101010101" pitchFamily="2" charset="-122"/>
                </a:rPr>
                <a:t>Pipeline Conflicts</a:t>
              </a:r>
              <a:endParaRPr lang="zh-CN" altLang="en-US" sz="2300" dirty="0">
                <a:solidFill>
                  <a:srgbClr val="69EAF4"/>
                </a:solidFill>
                <a:latin typeface="时尚中黑简体" panose="01010104010101010101" pitchFamily="2" charset="-122"/>
                <a:ea typeface="时尚中黑简体" panose="01010104010101010101" pitchFamily="2" charset="-122"/>
              </a:endParaRPr>
            </a:p>
          </p:txBody>
        </p:sp>
        <p:cxnSp>
          <p:nvCxnSpPr>
            <p:cNvPr id="37" name="直接连接符 36">
              <a:extLst>
                <a:ext uri="{FF2B5EF4-FFF2-40B4-BE49-F238E27FC236}">
                  <a16:creationId xmlns:a16="http://schemas.microsoft.com/office/drawing/2014/main" xmlns="" id="{3B961359-9C10-4CA9-AF62-259BE3D62BF9}"/>
                </a:ext>
              </a:extLst>
            </p:cNvPr>
            <p:cNvCxnSpPr/>
            <p:nvPr/>
          </p:nvCxnSpPr>
          <p:spPr>
            <a:xfrm>
              <a:off x="6730432" y="2242783"/>
              <a:ext cx="360331" cy="0"/>
            </a:xfrm>
            <a:prstGeom prst="line">
              <a:avLst/>
            </a:prstGeom>
            <a:ln w="19050">
              <a:solidFill>
                <a:srgbClr val="7DCEE4"/>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xmlns="" id="{ED47CA50-670B-40A3-B23A-F0B11CAFA878}"/>
                </a:ext>
              </a:extLst>
            </p:cNvPr>
            <p:cNvSpPr txBox="1"/>
            <p:nvPr/>
          </p:nvSpPr>
          <p:spPr>
            <a:xfrm>
              <a:off x="5771668" y="1584395"/>
              <a:ext cx="893909" cy="769441"/>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en-US" altLang="zh-CN" sz="4400" dirty="0">
                  <a:solidFill>
                    <a:srgbClr val="69EAF4"/>
                  </a:solidFill>
                  <a:latin typeface="Century Gothic" panose="020B0502020202020204" pitchFamily="34" charset="0"/>
                  <a:ea typeface="时尚中黑简体" panose="01010104010101010101" pitchFamily="2" charset="-122"/>
                </a:rPr>
                <a:t>04</a:t>
              </a:r>
              <a:endParaRPr lang="zh-CN" altLang="en-US" sz="4400" dirty="0">
                <a:solidFill>
                  <a:srgbClr val="69EAF4"/>
                </a:solidFill>
                <a:latin typeface="Century Gothic" panose="020B0502020202020204" pitchFamily="34" charset="0"/>
                <a:ea typeface="时尚中黑简体" panose="0101010401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left)">
                                      <p:cBhvr>
                                        <p:cTn id="7" dur="1750"/>
                                        <p:tgtEl>
                                          <p:spTgt spid="5123"/>
                                        </p:tgtEl>
                                      </p:cBhvr>
                                    </p:animEffect>
                                  </p:childTnLst>
                                </p:cTn>
                              </p:par>
                              <p:par>
                                <p:cTn id="8" presetID="22" presetClass="entr" presetSubtype="4" fill="hold" grpId="0" nodeType="withEffect">
                                  <p:stCondLst>
                                    <p:cond delay="175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1542766" y="547390"/>
            <a:ext cx="9106469"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spc="-150" dirty="0">
                <a:solidFill>
                  <a:schemeClr val="bg1"/>
                </a:solidFill>
                <a:latin typeface="时尚中黑简体" panose="01010104010101010101" pitchFamily="2" charset="-122"/>
                <a:ea typeface="时尚中黑简体" panose="01010104010101010101" pitchFamily="2" charset="-122"/>
              </a:rPr>
              <a:t>Data hazards</a:t>
            </a:r>
            <a:endParaRPr lang="zh-CN" altLang="en-US" sz="2800" spc="-150" dirty="0">
              <a:solidFill>
                <a:srgbClr val="69EAF4"/>
              </a:solidFill>
              <a:latin typeface="时尚中黑简体" panose="01010104010101010101" pitchFamily="2" charset="-122"/>
              <a:ea typeface="时尚中黑简体" panose="01010104010101010101" pitchFamily="2" charset="-122"/>
            </a:endParaRP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xmlns="" id="{90441D43-9405-4EA2-9639-40C0EDD5D6D5}"/>
                  </a:ext>
                </a:extLst>
              </p:cNvPr>
              <p:cNvSpPr/>
              <p:nvPr/>
            </p:nvSpPr>
            <p:spPr bwMode="auto">
              <a:xfrm>
                <a:off x="1628773" y="1229315"/>
                <a:ext cx="6129440" cy="4878259"/>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200000"/>
                  </a:lnSpc>
                  <a:spcBef>
                    <a:spcPts val="0"/>
                  </a:spcBef>
                  <a:spcAft>
                    <a:spcPts val="0"/>
                  </a:spcAft>
                  <a:defRPr/>
                </a:pPr>
                <a:r>
                  <a:rPr lang="en-US" altLang="zh-CN" sz="1900" b="1" dirty="0">
                    <a:solidFill>
                      <a:srgbClr val="FFC000"/>
                    </a:solidFill>
                    <a:latin typeface="Bahnschrift" pitchFamily="34" charset="0"/>
                    <a:ea typeface="+mj-ea"/>
                    <a:cs typeface="Times New Roman" pitchFamily="18" charset="0"/>
                  </a:rPr>
                  <a:t>Write After Write (WAW</a:t>
                </a:r>
                <a:r>
                  <a:rPr lang="en-US" altLang="zh-CN" sz="1900" b="1" dirty="0" smtClean="0">
                    <a:solidFill>
                      <a:srgbClr val="FFC000"/>
                    </a:solidFill>
                    <a:latin typeface="Bahnschrift" pitchFamily="34" charset="0"/>
                    <a:ea typeface="+mj-ea"/>
                    <a:cs typeface="Times New Roman" pitchFamily="18" charset="0"/>
                  </a:rPr>
                  <a:t>) OR an </a:t>
                </a:r>
                <a:r>
                  <a:rPr lang="en-US" altLang="zh-CN" sz="1900" b="1" dirty="0">
                    <a:solidFill>
                      <a:srgbClr val="FFC000"/>
                    </a:solidFill>
                    <a:latin typeface="Bahnschrift" pitchFamily="34" charset="0"/>
                    <a:ea typeface="+mj-ea"/>
                    <a:cs typeface="Times New Roman" pitchFamily="18" charset="0"/>
                  </a:rPr>
                  <a:t>output dependency:</a:t>
                </a:r>
              </a:p>
              <a:p>
                <a:pPr marL="573088" algn="just" eaLnBrk="1" fontAlgn="auto" hangingPunct="1">
                  <a:lnSpc>
                    <a:spcPct val="150000"/>
                  </a:lnSpc>
                  <a:spcBef>
                    <a:spcPts val="0"/>
                  </a:spcBef>
                  <a:spcAft>
                    <a:spcPts val="0"/>
                  </a:spcAft>
                  <a:defRPr/>
                </a:pPr>
                <a:r>
                  <a:rPr lang="en-US" altLang="zh-CN" dirty="0">
                    <a:solidFill>
                      <a:schemeClr val="bg1"/>
                    </a:solidFill>
                    <a:latin typeface="Bahnschrift" pitchFamily="34" charset="0"/>
                    <a:ea typeface="+mj-ea"/>
                    <a:cs typeface="Times New Roman" pitchFamily="18" charset="0"/>
                  </a:rPr>
                  <a:t>A WAW hazard occurs when an instruction requires writing its result into the same register as a previously used </a:t>
                </a:r>
                <a:r>
                  <a:rPr lang="en-US" altLang="zh-CN" dirty="0" smtClean="0">
                    <a:solidFill>
                      <a:schemeClr val="bg1"/>
                    </a:solidFill>
                    <a:latin typeface="Bahnschrift" pitchFamily="34" charset="0"/>
                    <a:ea typeface="+mj-ea"/>
                    <a:cs typeface="Times New Roman" pitchFamily="18" charset="0"/>
                  </a:rPr>
                  <a:t>instruction</a:t>
                </a:r>
              </a:p>
              <a:p>
                <a:pPr marL="573088" algn="just" eaLnBrk="1" fontAlgn="auto" hangingPunct="1">
                  <a:lnSpc>
                    <a:spcPct val="150000"/>
                  </a:lnSpc>
                  <a:spcBef>
                    <a:spcPts val="0"/>
                  </a:spcBef>
                  <a:spcAft>
                    <a:spcPts val="0"/>
                  </a:spcAft>
                  <a:defRPr/>
                </a:pPr>
                <a:r>
                  <a:rPr lang="en-US" altLang="zh-CN" dirty="0" smtClean="0">
                    <a:solidFill>
                      <a:schemeClr val="bg1"/>
                    </a:solidFill>
                    <a:latin typeface="Bahnschrift" pitchFamily="34" charset="0"/>
                    <a:ea typeface="+mj-ea"/>
                    <a:cs typeface="Times New Roman" pitchFamily="18" charset="0"/>
                  </a:rPr>
                  <a:t>For Example:</a:t>
                </a:r>
              </a:p>
              <a:p>
                <a:pPr marL="573088" algn="ctr"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a:ea typeface="+mj-ea"/>
                              <a:cs typeface="Times New Roman" pitchFamily="18" charset="0"/>
                            </a:rPr>
                          </m:ctrlPr>
                        </m:sSubPr>
                        <m:e>
                          <m:r>
                            <a:rPr lang="en-US" altLang="zh-CN" b="0" i="1" smtClean="0">
                              <a:solidFill>
                                <a:schemeClr val="bg1"/>
                              </a:solidFill>
                              <a:latin typeface="Cambria Math"/>
                              <a:ea typeface="+mj-ea"/>
                              <a:cs typeface="Times New Roman" pitchFamily="18" charset="0"/>
                            </a:rPr>
                            <m:t>𝐼</m:t>
                          </m:r>
                        </m:e>
                        <m:sub>
                          <m:r>
                            <a:rPr lang="en-US" altLang="zh-CN" b="0" i="1" smtClean="0">
                              <a:solidFill>
                                <a:schemeClr val="bg1"/>
                              </a:solidFill>
                              <a:latin typeface="Cambria Math"/>
                              <a:ea typeface="+mj-ea"/>
                              <a:cs typeface="Times New Roman" pitchFamily="18" charset="0"/>
                            </a:rPr>
                            <m:t>1</m:t>
                          </m:r>
                        </m:sub>
                      </m:sSub>
                      <m:r>
                        <a:rPr lang="en-US" altLang="zh-CN" b="0" i="1" smtClean="0">
                          <a:solidFill>
                            <a:schemeClr val="bg1"/>
                          </a:solidFill>
                          <a:latin typeface="Cambria Math"/>
                          <a:ea typeface="+mj-ea"/>
                          <a:cs typeface="Times New Roman" pitchFamily="18" charset="0"/>
                        </a:rPr>
                        <m:t>        </m:t>
                      </m:r>
                      <m:sSub>
                        <m:sSubPr>
                          <m:ctrlPr>
                            <a:rPr lang="en-US" altLang="zh-CN" i="1" smtClean="0">
                              <a:solidFill>
                                <a:schemeClr val="bg1"/>
                              </a:solidFill>
                              <a:latin typeface="Cambria Math"/>
                              <a:ea typeface="+mj-ea"/>
                              <a:cs typeface="Times New Roman" pitchFamily="18" charset="0"/>
                            </a:rPr>
                          </m:ctrlPr>
                        </m:sSubPr>
                        <m:e>
                          <m:r>
                            <a:rPr lang="en-US" altLang="zh-CN" b="0" i="1" smtClean="0">
                              <a:solidFill>
                                <a:schemeClr val="bg1"/>
                              </a:solidFill>
                              <a:latin typeface="Cambria Math"/>
                              <a:ea typeface="+mj-ea"/>
                              <a:cs typeface="Times New Roman" pitchFamily="18" charset="0"/>
                            </a:rPr>
                            <m:t>𝑅</m:t>
                          </m:r>
                        </m:e>
                        <m:sub>
                          <m:r>
                            <a:rPr lang="en-US" altLang="zh-CN" b="0" i="1" smtClean="0">
                              <a:solidFill>
                                <a:schemeClr val="bg1"/>
                              </a:solidFill>
                              <a:latin typeface="Cambria Math"/>
                              <a:ea typeface="+mj-ea"/>
                              <a:cs typeface="Times New Roman" pitchFamily="18" charset="0"/>
                            </a:rPr>
                            <m:t>1</m:t>
                          </m:r>
                        </m:sub>
                      </m:sSub>
                      <m:r>
                        <a:rPr lang="en-US" altLang="zh-CN" b="0" i="1" smtClean="0">
                          <a:solidFill>
                            <a:schemeClr val="bg1"/>
                          </a:solidFill>
                          <a:latin typeface="Cambria Math"/>
                          <a:ea typeface="+mj-ea"/>
                          <a:cs typeface="Times New Roman" pitchFamily="18" charset="0"/>
                        </a:rPr>
                        <m:t>=</m:t>
                      </m:r>
                      <m:sSub>
                        <m:sSubPr>
                          <m:ctrlPr>
                            <a:rPr lang="en-US" altLang="zh-CN" i="1">
                              <a:solidFill>
                                <a:schemeClr val="bg1"/>
                              </a:solidFill>
                              <a:latin typeface="Cambria Math"/>
                              <a:cs typeface="Times New Roman" pitchFamily="18" charset="0"/>
                            </a:rPr>
                          </m:ctrlPr>
                        </m:sSubPr>
                        <m:e>
                          <m:r>
                            <a:rPr lang="en-US" altLang="zh-CN" b="0" i="1">
                              <a:solidFill>
                                <a:schemeClr val="bg1"/>
                              </a:solidFill>
                              <a:latin typeface="Cambria Math"/>
                              <a:cs typeface="Times New Roman" pitchFamily="18" charset="0"/>
                            </a:rPr>
                            <m:t>𝑅</m:t>
                          </m:r>
                        </m:e>
                        <m:sub>
                          <m:r>
                            <a:rPr lang="en-US" altLang="zh-CN" b="0" i="1" smtClean="0">
                              <a:solidFill>
                                <a:schemeClr val="bg1"/>
                              </a:solidFill>
                              <a:latin typeface="Cambria Math"/>
                              <a:cs typeface="Times New Roman" pitchFamily="18" charset="0"/>
                            </a:rPr>
                            <m:t>2</m:t>
                          </m:r>
                        </m:sub>
                      </m:sSub>
                      <m:r>
                        <a:rPr lang="en-US" altLang="zh-CN" b="0" i="1" smtClean="0">
                          <a:solidFill>
                            <a:schemeClr val="bg1"/>
                          </a:solidFill>
                          <a:latin typeface="Cambria Math"/>
                          <a:cs typeface="Times New Roman" pitchFamily="18" charset="0"/>
                        </a:rPr>
                        <m:t>+</m:t>
                      </m:r>
                      <m:sSub>
                        <m:sSubPr>
                          <m:ctrlPr>
                            <a:rPr lang="en-US" altLang="zh-CN" i="1">
                              <a:solidFill>
                                <a:schemeClr val="bg1"/>
                              </a:solidFill>
                              <a:latin typeface="Cambria Math"/>
                              <a:cs typeface="Times New Roman" pitchFamily="18" charset="0"/>
                            </a:rPr>
                          </m:ctrlPr>
                        </m:sSubPr>
                        <m:e>
                          <m:r>
                            <a:rPr lang="en-US" altLang="zh-CN" b="0" i="1">
                              <a:solidFill>
                                <a:schemeClr val="bg1"/>
                              </a:solidFill>
                              <a:latin typeface="Cambria Math"/>
                              <a:cs typeface="Times New Roman" pitchFamily="18" charset="0"/>
                            </a:rPr>
                            <m:t>𝑅</m:t>
                          </m:r>
                        </m:e>
                        <m:sub>
                          <m:r>
                            <a:rPr lang="en-US" altLang="zh-CN" b="0" i="1" smtClean="0">
                              <a:solidFill>
                                <a:schemeClr val="bg1"/>
                              </a:solidFill>
                              <a:latin typeface="Cambria Math"/>
                              <a:cs typeface="Times New Roman" pitchFamily="18" charset="0"/>
                            </a:rPr>
                            <m:t>3</m:t>
                          </m:r>
                        </m:sub>
                      </m:sSub>
                    </m:oMath>
                  </m:oMathPara>
                </a14:m>
                <a:endParaRPr lang="en-US" altLang="zh-CN" dirty="0" smtClean="0">
                  <a:solidFill>
                    <a:schemeClr val="bg1"/>
                  </a:solidFill>
                  <a:latin typeface="Bahnschrift" pitchFamily="34" charset="0"/>
                  <a:ea typeface="+mj-ea"/>
                  <a:cs typeface="Times New Roman" pitchFamily="18" charset="0"/>
                </a:endParaRPr>
              </a:p>
              <a:p>
                <a:pPr marL="573088" algn="ctr" eaLnBrk="1" fontAlgn="auto" hangingPunct="1">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a:cs typeface="Times New Roman" pitchFamily="18" charset="0"/>
                            </a:rPr>
                          </m:ctrlPr>
                        </m:sSubPr>
                        <m:e>
                          <m:sSub>
                            <m:sSubPr>
                              <m:ctrlPr>
                                <a:rPr lang="en-US" altLang="zh-CN" i="1">
                                  <a:solidFill>
                                    <a:schemeClr val="bg1"/>
                                  </a:solidFill>
                                  <a:latin typeface="Cambria Math"/>
                                  <a:cs typeface="Times New Roman" pitchFamily="18" charset="0"/>
                                </a:rPr>
                              </m:ctrlPr>
                            </m:sSubPr>
                            <m:e>
                              <m:r>
                                <a:rPr lang="en-US" altLang="zh-CN" b="0" i="1">
                                  <a:solidFill>
                                    <a:schemeClr val="bg1"/>
                                  </a:solidFill>
                                  <a:latin typeface="Cambria Math"/>
                                  <a:cs typeface="Times New Roman" pitchFamily="18" charset="0"/>
                                </a:rPr>
                                <m:t>𝐼</m:t>
                              </m:r>
                            </m:e>
                            <m:sub>
                              <m:r>
                                <a:rPr lang="en-US" altLang="zh-CN" b="0" i="1" smtClean="0">
                                  <a:solidFill>
                                    <a:schemeClr val="bg1"/>
                                  </a:solidFill>
                                  <a:latin typeface="Cambria Math"/>
                                  <a:cs typeface="Times New Roman" pitchFamily="18" charset="0"/>
                                </a:rPr>
                                <m:t>2</m:t>
                              </m:r>
                            </m:sub>
                          </m:sSub>
                          <m:r>
                            <a:rPr lang="en-US" altLang="zh-CN" b="0" i="1" smtClean="0">
                              <a:solidFill>
                                <a:schemeClr val="bg1"/>
                              </a:solidFill>
                              <a:latin typeface="Cambria Math"/>
                              <a:cs typeface="Times New Roman" pitchFamily="18" charset="0"/>
                            </a:rPr>
                            <m:t>         </m:t>
                          </m:r>
                          <m:r>
                            <a:rPr lang="en-US" altLang="zh-CN" b="0" i="1">
                              <a:solidFill>
                                <a:schemeClr val="bg1"/>
                              </a:solidFill>
                              <a:latin typeface="Cambria Math"/>
                              <a:cs typeface="Times New Roman" pitchFamily="18" charset="0"/>
                            </a:rPr>
                            <m:t>𝑅</m:t>
                          </m:r>
                        </m:e>
                        <m:sub>
                          <m:r>
                            <a:rPr lang="en-US" altLang="zh-CN" b="0" i="1" smtClean="0">
                              <a:solidFill>
                                <a:schemeClr val="bg1"/>
                              </a:solidFill>
                              <a:latin typeface="Cambria Math"/>
                              <a:cs typeface="Times New Roman" pitchFamily="18" charset="0"/>
                            </a:rPr>
                            <m:t>2</m:t>
                          </m:r>
                        </m:sub>
                      </m:sSub>
                      <m:r>
                        <a:rPr lang="en-US" altLang="zh-CN" b="0" i="1">
                          <a:solidFill>
                            <a:schemeClr val="bg1"/>
                          </a:solidFill>
                          <a:latin typeface="Cambria Math"/>
                          <a:cs typeface="Times New Roman" pitchFamily="18" charset="0"/>
                        </a:rPr>
                        <m:t>=</m:t>
                      </m:r>
                      <m:sSub>
                        <m:sSubPr>
                          <m:ctrlPr>
                            <a:rPr lang="en-US" altLang="zh-CN" i="1">
                              <a:solidFill>
                                <a:schemeClr val="bg1"/>
                              </a:solidFill>
                              <a:latin typeface="Cambria Math"/>
                              <a:cs typeface="Times New Roman" pitchFamily="18" charset="0"/>
                            </a:rPr>
                          </m:ctrlPr>
                        </m:sSubPr>
                        <m:e>
                          <m:r>
                            <a:rPr lang="en-US" altLang="zh-CN" b="0" i="1">
                              <a:solidFill>
                                <a:schemeClr val="bg1"/>
                              </a:solidFill>
                              <a:latin typeface="Cambria Math"/>
                              <a:cs typeface="Times New Roman" pitchFamily="18" charset="0"/>
                            </a:rPr>
                            <m:t>𝑅</m:t>
                          </m:r>
                        </m:e>
                        <m:sub>
                          <m:r>
                            <a:rPr lang="en-US" altLang="zh-CN" b="0" i="1" smtClean="0">
                              <a:solidFill>
                                <a:schemeClr val="bg1"/>
                              </a:solidFill>
                              <a:latin typeface="Cambria Math"/>
                              <a:cs typeface="Times New Roman" pitchFamily="18" charset="0"/>
                            </a:rPr>
                            <m:t>4</m:t>
                          </m:r>
                        </m:sub>
                      </m:sSub>
                      <m:r>
                        <a:rPr lang="en-US" altLang="zh-CN" b="0" i="1">
                          <a:solidFill>
                            <a:schemeClr val="bg1"/>
                          </a:solidFill>
                          <a:latin typeface="Cambria Math"/>
                          <a:cs typeface="Times New Roman" pitchFamily="18" charset="0"/>
                        </a:rPr>
                        <m:t>+</m:t>
                      </m:r>
                      <m:sSub>
                        <m:sSubPr>
                          <m:ctrlPr>
                            <a:rPr lang="en-US" altLang="zh-CN" i="1">
                              <a:solidFill>
                                <a:schemeClr val="bg1"/>
                              </a:solidFill>
                              <a:latin typeface="Cambria Math"/>
                              <a:cs typeface="Times New Roman" pitchFamily="18" charset="0"/>
                            </a:rPr>
                          </m:ctrlPr>
                        </m:sSubPr>
                        <m:e>
                          <m:r>
                            <a:rPr lang="en-US" altLang="zh-CN" b="0" i="1">
                              <a:solidFill>
                                <a:schemeClr val="bg1"/>
                              </a:solidFill>
                              <a:latin typeface="Cambria Math"/>
                              <a:cs typeface="Times New Roman" pitchFamily="18" charset="0"/>
                            </a:rPr>
                            <m:t>𝑅</m:t>
                          </m:r>
                        </m:e>
                        <m:sub>
                          <m:r>
                            <a:rPr lang="en-US" altLang="zh-CN" b="0" i="1" smtClean="0">
                              <a:solidFill>
                                <a:schemeClr val="bg1"/>
                              </a:solidFill>
                              <a:latin typeface="Cambria Math"/>
                              <a:cs typeface="Times New Roman" pitchFamily="18" charset="0"/>
                            </a:rPr>
                            <m:t>5</m:t>
                          </m:r>
                        </m:sub>
                      </m:sSub>
                    </m:oMath>
                  </m:oMathPara>
                </a14:m>
                <a:endParaRPr lang="en-US" altLang="zh-CN" dirty="0" smtClean="0">
                  <a:solidFill>
                    <a:schemeClr val="bg1"/>
                  </a:solidFill>
                  <a:latin typeface="Bahnschrift" pitchFamily="34" charset="0"/>
                  <a:ea typeface="+mj-ea"/>
                  <a:cs typeface="Times New Roman" pitchFamily="18" charset="0"/>
                </a:endParaRPr>
              </a:p>
              <a:p>
                <a:pPr marL="573088" eaLnBrk="1" fontAlgn="auto" hangingPunct="1">
                  <a:lnSpc>
                    <a:spcPct val="150000"/>
                  </a:lnSpc>
                  <a:spcBef>
                    <a:spcPts val="0"/>
                  </a:spcBef>
                  <a:spcAft>
                    <a:spcPts val="0"/>
                  </a:spcAft>
                  <a:defRPr/>
                </a:pPr>
                <a:r>
                  <a:rPr lang="en-US" altLang="zh-CN" dirty="0" smtClean="0">
                    <a:solidFill>
                      <a:srgbClr val="FFC000"/>
                    </a:solidFill>
                    <a:latin typeface="Bahnschrift" pitchFamily="34" charset="0"/>
                    <a:ea typeface="+mj-ea"/>
                    <a:cs typeface="Times New Roman" pitchFamily="18" charset="0"/>
                  </a:rPr>
                  <a:t>How </a:t>
                </a:r>
                <a:r>
                  <a:rPr lang="en-US" altLang="zh-CN" dirty="0">
                    <a:solidFill>
                      <a:srgbClr val="FFC000"/>
                    </a:solidFill>
                    <a:latin typeface="Bahnschrift" pitchFamily="34" charset="0"/>
                    <a:ea typeface="+mj-ea"/>
                    <a:cs typeface="Times New Roman" pitchFamily="18" charset="0"/>
                  </a:rPr>
                  <a:t>to recognize </a:t>
                </a:r>
                <a:r>
                  <a:rPr lang="en-US" altLang="zh-CN" dirty="0" smtClean="0">
                    <a:solidFill>
                      <a:srgbClr val="FFC000"/>
                    </a:solidFill>
                    <a:latin typeface="Bahnschrift" pitchFamily="34" charset="0"/>
                    <a:ea typeface="+mj-ea"/>
                    <a:cs typeface="Times New Roman" pitchFamily="18" charset="0"/>
                  </a:rPr>
                  <a:t>WAR Hazards?</a:t>
                </a:r>
              </a:p>
              <a:p>
                <a:pPr marL="573088" eaLnBrk="1" fontAlgn="auto" hangingPunct="1">
                  <a:lnSpc>
                    <a:spcPct val="150000"/>
                  </a:lnSpc>
                  <a:spcBef>
                    <a:spcPts val="0"/>
                  </a:spcBef>
                  <a:spcAft>
                    <a:spcPts val="0"/>
                  </a:spcAft>
                  <a:defRPr/>
                </a:pPr>
                <a:r>
                  <a:rPr lang="en-US" altLang="zh-CN" dirty="0">
                    <a:solidFill>
                      <a:schemeClr val="bg1"/>
                    </a:solidFill>
                    <a:latin typeface="Bahnschrift" pitchFamily="34" charset="0"/>
                    <a:ea typeface="+mj-ea"/>
                    <a:cs typeface="Times New Roman" pitchFamily="18" charset="0"/>
                  </a:rPr>
                  <a:t>I1 (Range) = R3</a:t>
                </a:r>
              </a:p>
              <a:p>
                <a:pPr marL="573088" eaLnBrk="1" fontAlgn="auto" hangingPunct="1">
                  <a:lnSpc>
                    <a:spcPct val="150000"/>
                  </a:lnSpc>
                  <a:spcBef>
                    <a:spcPts val="0"/>
                  </a:spcBef>
                  <a:spcAft>
                    <a:spcPts val="0"/>
                  </a:spcAft>
                  <a:defRPr/>
                </a:pPr>
                <a:r>
                  <a:rPr lang="en-US" altLang="zh-CN" dirty="0">
                    <a:solidFill>
                      <a:schemeClr val="bg1"/>
                    </a:solidFill>
                    <a:latin typeface="Bahnschrift" pitchFamily="34" charset="0"/>
                    <a:ea typeface="+mj-ea"/>
                    <a:cs typeface="Times New Roman" pitchFamily="18" charset="0"/>
                  </a:rPr>
                  <a:t>I2 (Range) = R3</a:t>
                </a:r>
              </a:p>
              <a:p>
                <a:pPr marL="573088" eaLnBrk="1" fontAlgn="auto" hangingPunct="1">
                  <a:lnSpc>
                    <a:spcPct val="150000"/>
                  </a:lnSpc>
                  <a:spcBef>
                    <a:spcPts val="0"/>
                  </a:spcBef>
                  <a:spcAft>
                    <a:spcPts val="0"/>
                  </a:spcAft>
                  <a:defRPr/>
                </a:pPr>
                <a:r>
                  <a:rPr lang="en-US" altLang="zh-CN" dirty="0">
                    <a:solidFill>
                      <a:schemeClr val="bg1"/>
                    </a:solidFill>
                    <a:latin typeface="Bahnschrift" pitchFamily="34" charset="0"/>
                    <a:ea typeface="+mj-ea"/>
                    <a:cs typeface="Times New Roman" pitchFamily="18" charset="0"/>
                  </a:rPr>
                  <a:t>I1 (Range) ∩ I2 (Range) ≠ Ø</a:t>
                </a:r>
                <a:endParaRPr lang="en-US" altLang="zh-CN" sz="2000" b="1" dirty="0" smtClean="0">
                  <a:solidFill>
                    <a:schemeClr val="bg1"/>
                  </a:solidFill>
                  <a:latin typeface="Bahnschrift" pitchFamily="34" charset="0"/>
                  <a:ea typeface="+mj-ea"/>
                  <a:cs typeface="Times New Roman" pitchFamily="18" charset="0"/>
                </a:endParaRPr>
              </a:p>
            </p:txBody>
          </p:sp>
        </mc:Choice>
        <mc:Fallback>
          <p:sp>
            <p:nvSpPr>
              <p:cNvPr id="9" name="矩形 8">
                <a:extLst>
                  <a:ext uri="{FF2B5EF4-FFF2-40B4-BE49-F238E27FC236}">
                    <a16:creationId xmlns:a16="http://schemas.microsoft.com/office/drawing/2014/main" xmlns="" xmlns:a14="http://schemas.microsoft.com/office/drawing/2010/main" id="{90441D43-9405-4EA2-9639-40C0EDD5D6D5}"/>
                  </a:ext>
                </a:extLst>
              </p:cNvPr>
              <p:cNvSpPr>
                <a:spLocks noRot="1" noChangeAspect="1" noMove="1" noResize="1" noEditPoints="1" noAdjustHandles="1" noChangeArrowheads="1" noChangeShapeType="1" noTextEdit="1"/>
              </p:cNvSpPr>
              <p:nvPr/>
            </p:nvSpPr>
            <p:spPr bwMode="auto">
              <a:xfrm>
                <a:off x="1628773" y="1229315"/>
                <a:ext cx="6129440" cy="4878259"/>
              </a:xfrm>
              <a:prstGeom prst="rect">
                <a:avLst/>
              </a:prstGeom>
              <a:blipFill rotWithShape="1">
                <a:blip r:embed="rId3"/>
                <a:stretch>
                  <a:fillRect r="-1690" b="-125"/>
                </a:stretch>
              </a:blipFill>
            </p:spPr>
            <p:txBody>
              <a:bodyPr/>
              <a:lstStyle/>
              <a:p>
                <a:r>
                  <a:rPr lang="en-US">
                    <a:noFill/>
                  </a:rPr>
                  <a:t> </a:t>
                </a:r>
              </a:p>
            </p:txBody>
          </p:sp>
        </mc:Fallback>
      </mc:AlternateContent>
      <p:grpSp>
        <p:nvGrpSpPr>
          <p:cNvPr id="38" name="Group 37"/>
          <p:cNvGrpSpPr/>
          <p:nvPr/>
        </p:nvGrpSpPr>
        <p:grpSpPr>
          <a:xfrm>
            <a:off x="7738701" y="3237210"/>
            <a:ext cx="3530370" cy="900752"/>
            <a:chOff x="7287904" y="2463416"/>
            <a:chExt cx="3756548" cy="958460"/>
          </a:xfrm>
        </p:grpSpPr>
        <p:grpSp>
          <p:nvGrpSpPr>
            <p:cNvPr id="5" name="Group 4"/>
            <p:cNvGrpSpPr/>
            <p:nvPr/>
          </p:nvGrpSpPr>
          <p:grpSpPr>
            <a:xfrm>
              <a:off x="7844053" y="2463416"/>
              <a:ext cx="3200399" cy="909852"/>
              <a:chOff x="2906973" y="4485561"/>
              <a:chExt cx="3200399" cy="909852"/>
            </a:xfrm>
            <a:noFill/>
          </p:grpSpPr>
          <p:grpSp>
            <p:nvGrpSpPr>
              <p:cNvPr id="4" name="Group 3"/>
              <p:cNvGrpSpPr/>
              <p:nvPr/>
            </p:nvGrpSpPr>
            <p:grpSpPr>
              <a:xfrm>
                <a:off x="2906973" y="4485561"/>
                <a:ext cx="2647663" cy="461750"/>
                <a:chOff x="2906973" y="4485561"/>
                <a:chExt cx="2647663" cy="461750"/>
              </a:xfrm>
              <a:grpFill/>
            </p:grpSpPr>
            <p:sp>
              <p:nvSpPr>
                <p:cNvPr id="3" name="Rectangle 2"/>
                <p:cNvSpPr/>
                <p:nvPr/>
              </p:nvSpPr>
              <p:spPr>
                <a:xfrm>
                  <a:off x="2906973" y="4490113"/>
                  <a:ext cx="450376"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Fe</a:t>
                  </a:r>
                  <a:endParaRPr lang="en-US" dirty="0"/>
                </a:p>
              </p:txBody>
            </p:sp>
            <p:sp>
              <p:nvSpPr>
                <p:cNvPr id="6" name="Rectangle 5"/>
                <p:cNvSpPr/>
                <p:nvPr/>
              </p:nvSpPr>
              <p:spPr>
                <a:xfrm>
                  <a:off x="3352800" y="4492387"/>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t>
                  </a:r>
                  <a:endParaRPr lang="en-US" dirty="0"/>
                </a:p>
              </p:txBody>
            </p:sp>
            <p:sp>
              <p:nvSpPr>
                <p:cNvPr id="8" name="Rectangle 7"/>
                <p:cNvSpPr/>
                <p:nvPr/>
              </p:nvSpPr>
              <p:spPr>
                <a:xfrm>
                  <a:off x="3903259" y="4496935"/>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t>
                  </a:r>
                  <a:endParaRPr lang="en-US" dirty="0"/>
                </a:p>
              </p:txBody>
            </p:sp>
            <p:sp>
              <p:nvSpPr>
                <p:cNvPr id="10" name="Rectangle 9"/>
                <p:cNvSpPr/>
                <p:nvPr/>
              </p:nvSpPr>
              <p:spPr>
                <a:xfrm>
                  <a:off x="4453718" y="4485561"/>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a:t>
                  </a:r>
                  <a:endParaRPr lang="en-US" dirty="0"/>
                </a:p>
              </p:txBody>
            </p:sp>
            <p:sp>
              <p:nvSpPr>
                <p:cNvPr id="11" name="Rectangle 10"/>
                <p:cNvSpPr/>
                <p:nvPr/>
              </p:nvSpPr>
              <p:spPr>
                <a:xfrm>
                  <a:off x="5004175" y="4485561"/>
                  <a:ext cx="550461"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Wb</a:t>
                  </a:r>
                  <a:endParaRPr lang="en-US" sz="1600" dirty="0"/>
                </a:p>
              </p:txBody>
            </p:sp>
          </p:grpSp>
          <p:grpSp>
            <p:nvGrpSpPr>
              <p:cNvPr id="30" name="Group 29"/>
              <p:cNvGrpSpPr/>
              <p:nvPr/>
            </p:nvGrpSpPr>
            <p:grpSpPr>
              <a:xfrm>
                <a:off x="3352801" y="4935937"/>
                <a:ext cx="2754571" cy="459476"/>
                <a:chOff x="2906973" y="4483287"/>
                <a:chExt cx="2647664" cy="459476"/>
              </a:xfrm>
              <a:grpFill/>
            </p:grpSpPr>
            <p:sp>
              <p:nvSpPr>
                <p:cNvPr id="31" name="Rectangle 30"/>
                <p:cNvSpPr/>
                <p:nvPr/>
              </p:nvSpPr>
              <p:spPr>
                <a:xfrm>
                  <a:off x="2906973" y="4490113"/>
                  <a:ext cx="529094"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
                  </a:r>
                  <a:endParaRPr lang="en-US" dirty="0"/>
                </a:p>
              </p:txBody>
            </p:sp>
            <p:sp>
              <p:nvSpPr>
                <p:cNvPr id="32" name="Rectangle 31"/>
                <p:cNvSpPr/>
                <p:nvPr/>
              </p:nvSpPr>
              <p:spPr>
                <a:xfrm>
                  <a:off x="3436066" y="4492387"/>
                  <a:ext cx="529095"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t>
                  </a:r>
                  <a:endParaRPr lang="en-US" dirty="0"/>
                </a:p>
              </p:txBody>
            </p:sp>
            <p:sp>
              <p:nvSpPr>
                <p:cNvPr id="33" name="Rectangle 32"/>
                <p:cNvSpPr/>
                <p:nvPr/>
              </p:nvSpPr>
              <p:spPr>
                <a:xfrm>
                  <a:off x="3965162" y="4483287"/>
                  <a:ext cx="529095"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t>
                  </a:r>
                  <a:endParaRPr lang="en-US" dirty="0"/>
                </a:p>
              </p:txBody>
            </p:sp>
            <p:sp>
              <p:nvSpPr>
                <p:cNvPr id="34" name="Rectangle 33"/>
                <p:cNvSpPr/>
                <p:nvPr/>
              </p:nvSpPr>
              <p:spPr>
                <a:xfrm>
                  <a:off x="4494258" y="4485561"/>
                  <a:ext cx="50991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a:t>
                  </a:r>
                  <a:endParaRPr lang="en-US" dirty="0"/>
                </a:p>
              </p:txBody>
            </p:sp>
            <p:sp>
              <p:nvSpPr>
                <p:cNvPr id="35" name="Rectangle 34"/>
                <p:cNvSpPr/>
                <p:nvPr/>
              </p:nvSpPr>
              <p:spPr>
                <a:xfrm>
                  <a:off x="5004177" y="4485561"/>
                  <a:ext cx="550460"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Wb</a:t>
                  </a:r>
                  <a:endParaRPr lang="en-US" dirty="0"/>
                </a:p>
              </p:txBody>
            </p:sp>
          </p:grpSp>
        </p:grpSp>
        <mc:AlternateContent xmlns:mc="http://schemas.openxmlformats.org/markup-compatibility/2006" xmlns:a14="http://schemas.microsoft.com/office/drawing/2010/main">
          <mc:Choice Requires="a14">
            <p:sp>
              <p:nvSpPr>
                <p:cNvPr id="37" name="TextBox 36"/>
                <p:cNvSpPr txBox="1"/>
                <p:nvPr/>
              </p:nvSpPr>
              <p:spPr>
                <a:xfrm>
                  <a:off x="7287904" y="2515728"/>
                  <a:ext cx="4603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chemeClr val="bg1"/>
                                </a:solidFill>
                                <a:latin typeface="Cambria Math"/>
                                <a:cs typeface="Times New Roman" pitchFamily="18" charset="0"/>
                              </a:rPr>
                            </m:ctrlPr>
                          </m:sSubPr>
                          <m:e>
                            <m:r>
                              <a:rPr lang="en-US" altLang="zh-CN" b="1" i="1">
                                <a:solidFill>
                                  <a:schemeClr val="bg1"/>
                                </a:solidFill>
                                <a:latin typeface="Cambria Math"/>
                                <a:cs typeface="Times New Roman" pitchFamily="18" charset="0"/>
                              </a:rPr>
                              <m:t>𝑰</m:t>
                            </m:r>
                          </m:e>
                          <m:sub>
                            <m:r>
                              <a:rPr lang="en-US" altLang="zh-CN" b="1" i="1">
                                <a:solidFill>
                                  <a:schemeClr val="bg1"/>
                                </a:solidFill>
                                <a:latin typeface="Cambria Math"/>
                                <a:cs typeface="Times New Roman" pitchFamily="18" charset="0"/>
                              </a:rPr>
                              <m:t>𝟏</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287904" y="2515728"/>
                  <a:ext cx="460319" cy="369332"/>
                </a:xfrm>
                <a:prstGeom prst="rect">
                  <a:avLst/>
                </a:prstGeom>
                <a:blipFill rotWithShape="1">
                  <a:blip r:embed="rId4"/>
                  <a:stretch>
                    <a:fillRect t="-8772" r="-2253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308666" y="3052544"/>
                  <a:ext cx="460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a:cs typeface="Times New Roman" pitchFamily="18" charset="0"/>
                              </a:rPr>
                            </m:ctrlPr>
                          </m:sSubPr>
                          <m:e>
                            <m:r>
                              <a:rPr lang="en-US" altLang="zh-CN" b="1" i="1">
                                <a:solidFill>
                                  <a:schemeClr val="bg1"/>
                                </a:solidFill>
                                <a:latin typeface="Cambria Math"/>
                                <a:cs typeface="Times New Roman" pitchFamily="18" charset="0"/>
                              </a:rPr>
                              <m:t>𝑰</m:t>
                            </m:r>
                          </m:e>
                          <m:sub>
                            <m:r>
                              <a:rPr lang="en-US" altLang="zh-CN" b="1" i="1" smtClean="0">
                                <a:solidFill>
                                  <a:schemeClr val="bg1"/>
                                </a:solidFill>
                                <a:latin typeface="Cambria Math"/>
                                <a:cs typeface="Times New Roman" pitchFamily="18" charset="0"/>
                              </a:rPr>
                              <m:t>𝟐</m:t>
                            </m:r>
                          </m:sub>
                        </m:sSub>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7308666" y="3052544"/>
                  <a:ext cx="460318" cy="369332"/>
                </a:xfrm>
                <a:prstGeom prst="rect">
                  <a:avLst/>
                </a:prstGeom>
                <a:blipFill rotWithShape="1">
                  <a:blip r:embed="rId5"/>
                  <a:stretch>
                    <a:fillRect t="-8772" r="-21127"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9052183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1542766" y="431278"/>
            <a:ext cx="9106469"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spc="-150" dirty="0">
                <a:solidFill>
                  <a:schemeClr val="bg1"/>
                </a:solidFill>
                <a:latin typeface="时尚中黑简体" panose="01010104010101010101" pitchFamily="2" charset="-122"/>
                <a:ea typeface="时尚中黑简体" panose="01010104010101010101" pitchFamily="2" charset="-122"/>
              </a:rPr>
              <a:t>Structural hazard</a:t>
            </a:r>
            <a:endParaRPr lang="zh-CN" altLang="en-US" sz="2800" spc="-150" dirty="0">
              <a:solidFill>
                <a:srgbClr val="69EAF4"/>
              </a:solidFill>
              <a:latin typeface="时尚中黑简体" panose="01010104010101010101" pitchFamily="2" charset="-122"/>
              <a:ea typeface="时尚中黑简体" panose="01010104010101010101" pitchFamily="2" charset="-122"/>
            </a:endParaRP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551544" y="1229315"/>
            <a:ext cx="6790952" cy="5262979"/>
          </a:xfrm>
          <a:prstGeom prst="rect">
            <a:avLst/>
          </a:prstGeom>
        </p:spPr>
        <p:txBody>
          <a:bodyPr wrap="square">
            <a:spAutoFit/>
            <a:scene3d>
              <a:camera prst="orthographicFront"/>
              <a:lightRig rig="threePt" dir="t"/>
            </a:scene3d>
            <a:sp3d contourW="12700"/>
          </a:bodyPr>
          <a:lstStyle/>
          <a:p>
            <a:pPr marL="180975" algn="just" eaLnBrk="1" fontAlgn="auto" hangingPunct="1">
              <a:lnSpc>
                <a:spcPct val="150000"/>
              </a:lnSpc>
              <a:spcBef>
                <a:spcPts val="0"/>
              </a:spcBef>
              <a:spcAft>
                <a:spcPts val="0"/>
              </a:spcAft>
              <a:defRPr/>
            </a:pPr>
            <a:r>
              <a:rPr lang="en-US" altLang="zh-CN" sz="1600" dirty="0" smtClean="0">
                <a:solidFill>
                  <a:schemeClr val="bg1"/>
                </a:solidFill>
                <a:latin typeface="Bahnschrift" pitchFamily="34" charset="0"/>
                <a:ea typeface="+mj-ea"/>
                <a:cs typeface="Times New Roman" pitchFamily="18" charset="0"/>
              </a:rPr>
              <a:t>Structural </a:t>
            </a:r>
            <a:r>
              <a:rPr lang="en-US" altLang="zh-CN" sz="1600" dirty="0">
                <a:solidFill>
                  <a:schemeClr val="bg1"/>
                </a:solidFill>
                <a:latin typeface="Bahnschrift" pitchFamily="34" charset="0"/>
                <a:ea typeface="+mj-ea"/>
                <a:cs typeface="Times New Roman" pitchFamily="18" charset="0"/>
              </a:rPr>
              <a:t>Hazard occurs when multiple instructions need the same resource. For example, the case when multiple instructions are fetching and writing the data to the main memory at a time cause the structural hazard. Resources may be Memory, cache, registers, </a:t>
            </a:r>
            <a:r>
              <a:rPr lang="en-US" altLang="zh-CN" sz="1600" dirty="0" err="1" smtClean="0">
                <a:solidFill>
                  <a:schemeClr val="bg1"/>
                </a:solidFill>
                <a:latin typeface="Bahnschrift" pitchFamily="34" charset="0"/>
                <a:ea typeface="+mj-ea"/>
                <a:cs typeface="Times New Roman" pitchFamily="18" charset="0"/>
              </a:rPr>
              <a:t>AlU</a:t>
            </a:r>
            <a:r>
              <a:rPr lang="en-US" altLang="zh-CN" sz="1600" dirty="0" smtClean="0">
                <a:solidFill>
                  <a:schemeClr val="bg1"/>
                </a:solidFill>
                <a:latin typeface="Bahnschrift" pitchFamily="34" charset="0"/>
                <a:ea typeface="+mj-ea"/>
                <a:cs typeface="Times New Roman" pitchFamily="18" charset="0"/>
              </a:rPr>
              <a:t>, </a:t>
            </a:r>
            <a:r>
              <a:rPr lang="en-US" altLang="zh-CN" sz="1600" dirty="0">
                <a:solidFill>
                  <a:schemeClr val="bg1"/>
                </a:solidFill>
                <a:latin typeface="Bahnschrift" pitchFamily="34" charset="0"/>
                <a:ea typeface="+mj-ea"/>
                <a:cs typeface="Times New Roman" pitchFamily="18" charset="0"/>
              </a:rPr>
              <a:t>Common bus</a:t>
            </a:r>
            <a:r>
              <a:rPr lang="en-US" altLang="zh-CN" sz="1600" dirty="0" smtClean="0">
                <a:solidFill>
                  <a:schemeClr val="bg1"/>
                </a:solidFill>
                <a:latin typeface="Bahnschrift" pitchFamily="34" charset="0"/>
                <a:ea typeface="+mj-ea"/>
                <a:cs typeface="Times New Roman" pitchFamily="18" charset="0"/>
              </a:rPr>
              <a:t>.</a:t>
            </a:r>
          </a:p>
          <a:p>
            <a:pPr marL="180975" algn="just" eaLnBrk="1" fontAlgn="auto" hangingPunct="1">
              <a:lnSpc>
                <a:spcPct val="150000"/>
              </a:lnSpc>
              <a:spcBef>
                <a:spcPts val="0"/>
              </a:spcBef>
              <a:spcAft>
                <a:spcPts val="0"/>
              </a:spcAft>
              <a:defRPr/>
            </a:pPr>
            <a:r>
              <a:rPr lang="en-US" altLang="zh-CN" sz="1600" dirty="0" smtClean="0">
                <a:solidFill>
                  <a:srgbClr val="FFC000"/>
                </a:solidFill>
                <a:latin typeface="Bahnschrift" pitchFamily="34" charset="0"/>
                <a:ea typeface="+mj-ea"/>
                <a:cs typeface="Times New Roman" pitchFamily="18" charset="0"/>
              </a:rPr>
              <a:t>For Example</a:t>
            </a:r>
            <a:r>
              <a:rPr lang="en-US" altLang="zh-CN" sz="1600" dirty="0" smtClean="0">
                <a:solidFill>
                  <a:schemeClr val="bg1"/>
                </a:solidFill>
                <a:latin typeface="Bahnschrift" pitchFamily="34" charset="0"/>
                <a:ea typeface="+mj-ea"/>
                <a:cs typeface="Times New Roman" pitchFamily="18" charset="0"/>
              </a:rPr>
              <a:t>:</a:t>
            </a:r>
          </a:p>
          <a:p>
            <a:pPr marL="180975" algn="just" eaLnBrk="1" fontAlgn="auto" hangingPunct="1">
              <a:lnSpc>
                <a:spcPct val="150000"/>
              </a:lnSpc>
              <a:spcBef>
                <a:spcPts val="0"/>
              </a:spcBef>
              <a:spcAft>
                <a:spcPts val="0"/>
              </a:spcAft>
              <a:defRPr/>
            </a:pPr>
            <a:r>
              <a:rPr lang="en-US" altLang="zh-CN" sz="1600" dirty="0">
                <a:solidFill>
                  <a:schemeClr val="bg1"/>
                </a:solidFill>
                <a:latin typeface="Bahnschrift" pitchFamily="34" charset="0"/>
                <a:ea typeface="+mj-ea"/>
                <a:cs typeface="Times New Roman" pitchFamily="18" charset="0"/>
              </a:rPr>
              <a:t>Suppose there are four instructions which are executing in the </a:t>
            </a:r>
            <a:r>
              <a:rPr lang="en-US" altLang="zh-CN" sz="1600" dirty="0" smtClean="0">
                <a:solidFill>
                  <a:schemeClr val="bg1"/>
                </a:solidFill>
                <a:latin typeface="Bahnschrift" pitchFamily="34" charset="0"/>
                <a:ea typeface="+mj-ea"/>
                <a:cs typeface="Times New Roman" pitchFamily="18" charset="0"/>
              </a:rPr>
              <a:t>pipelining</a:t>
            </a:r>
          </a:p>
          <a:p>
            <a:pPr marL="180975" algn="just" eaLnBrk="1" fontAlgn="auto" hangingPunct="1">
              <a:lnSpc>
                <a:spcPct val="150000"/>
              </a:lnSpc>
              <a:spcBef>
                <a:spcPts val="0"/>
              </a:spcBef>
              <a:spcAft>
                <a:spcPts val="0"/>
              </a:spcAft>
              <a:defRPr/>
            </a:pPr>
            <a:r>
              <a:rPr lang="en-US" altLang="zh-CN" sz="1600" dirty="0">
                <a:solidFill>
                  <a:schemeClr val="bg1"/>
                </a:solidFill>
                <a:latin typeface="Bahnschrift" pitchFamily="34" charset="0"/>
                <a:ea typeface="+mj-ea"/>
                <a:cs typeface="Times New Roman" pitchFamily="18" charset="0"/>
              </a:rPr>
              <a:t>Conflict miss may be in the following </a:t>
            </a:r>
            <a:r>
              <a:rPr lang="en-US" altLang="zh-CN" sz="1600" dirty="0" smtClean="0">
                <a:solidFill>
                  <a:schemeClr val="bg1"/>
                </a:solidFill>
                <a:latin typeface="Bahnschrift" pitchFamily="34" charset="0"/>
                <a:ea typeface="+mj-ea"/>
                <a:cs typeface="Times New Roman" pitchFamily="18" charset="0"/>
              </a:rPr>
              <a:t>cases</a:t>
            </a:r>
          </a:p>
          <a:p>
            <a:pPr marL="1089025" indent="-349250" algn="just" eaLnBrk="1" fontAlgn="auto" hangingPunct="1">
              <a:lnSpc>
                <a:spcPct val="150000"/>
              </a:lnSpc>
              <a:spcBef>
                <a:spcPts val="0"/>
              </a:spcBef>
              <a:spcAft>
                <a:spcPts val="0"/>
              </a:spcAft>
              <a:buFont typeface="Arial" pitchFamily="34" charset="0"/>
              <a:buChar char="•"/>
              <a:tabLst>
                <a:tab pos="1204913" algn="l"/>
              </a:tabLst>
              <a:defRPr/>
            </a:pPr>
            <a:r>
              <a:rPr lang="en-US" altLang="zh-CN" sz="1600" dirty="0">
                <a:solidFill>
                  <a:schemeClr val="bg1"/>
                </a:solidFill>
                <a:latin typeface="Bahnschrift" pitchFamily="34" charset="0"/>
                <a:ea typeface="+mj-ea"/>
                <a:cs typeface="Times New Roman" pitchFamily="18" charset="0"/>
              </a:rPr>
              <a:t>At clock pulse 4, instruction 1 and instruction 4 are using the same resource which is main memory (For memory fetching)</a:t>
            </a:r>
          </a:p>
          <a:p>
            <a:pPr marL="1089025" indent="-349250" algn="just" eaLnBrk="1" fontAlgn="auto" hangingPunct="1">
              <a:lnSpc>
                <a:spcPct val="150000"/>
              </a:lnSpc>
              <a:spcBef>
                <a:spcPts val="0"/>
              </a:spcBef>
              <a:spcAft>
                <a:spcPts val="0"/>
              </a:spcAft>
              <a:buFont typeface="Arial" pitchFamily="34" charset="0"/>
              <a:buChar char="•"/>
              <a:tabLst>
                <a:tab pos="1204913" algn="l"/>
              </a:tabLst>
              <a:defRPr/>
            </a:pPr>
            <a:r>
              <a:rPr lang="en-US" altLang="zh-CN" sz="1600" dirty="0">
                <a:solidFill>
                  <a:schemeClr val="bg1"/>
                </a:solidFill>
                <a:latin typeface="Bahnschrift" pitchFamily="34" charset="0"/>
                <a:ea typeface="+mj-ea"/>
                <a:cs typeface="Times New Roman" pitchFamily="18" charset="0"/>
              </a:rPr>
              <a:t>At clock pulse 5, instruction 1 and instruction 4 are using the same resource which is registers (for decoding and write back)</a:t>
            </a:r>
            <a:endParaRPr lang="en-US" altLang="zh-CN" sz="1600" dirty="0" smtClean="0">
              <a:solidFill>
                <a:schemeClr val="bg1"/>
              </a:solidFill>
              <a:latin typeface="Bahnschrift" pitchFamily="34" charset="0"/>
              <a:ea typeface="+mj-ea"/>
              <a:cs typeface="Times New Roman" pitchFamily="18" charset="0"/>
            </a:endParaRPr>
          </a:p>
        </p:txBody>
      </p:sp>
      <p:grpSp>
        <p:nvGrpSpPr>
          <p:cNvPr id="2" name="Group 1"/>
          <p:cNvGrpSpPr/>
          <p:nvPr/>
        </p:nvGrpSpPr>
        <p:grpSpPr>
          <a:xfrm>
            <a:off x="7490845" y="1860264"/>
            <a:ext cx="4400514" cy="1771420"/>
            <a:chOff x="7689442" y="3237210"/>
            <a:chExt cx="4619147" cy="1771420"/>
          </a:xfrm>
        </p:grpSpPr>
        <p:grpSp>
          <p:nvGrpSpPr>
            <p:cNvPr id="38" name="Group 37"/>
            <p:cNvGrpSpPr/>
            <p:nvPr/>
          </p:nvGrpSpPr>
          <p:grpSpPr>
            <a:xfrm>
              <a:off x="7729559" y="3237210"/>
              <a:ext cx="3686461" cy="900752"/>
              <a:chOff x="7278178" y="2463416"/>
              <a:chExt cx="3922640" cy="958460"/>
            </a:xfrm>
          </p:grpSpPr>
          <p:grpSp>
            <p:nvGrpSpPr>
              <p:cNvPr id="5" name="Group 4"/>
              <p:cNvGrpSpPr/>
              <p:nvPr/>
            </p:nvGrpSpPr>
            <p:grpSpPr>
              <a:xfrm>
                <a:off x="7748223" y="2463416"/>
                <a:ext cx="3452595" cy="909852"/>
                <a:chOff x="2811143" y="4485561"/>
                <a:chExt cx="3452595" cy="909852"/>
              </a:xfrm>
              <a:noFill/>
            </p:grpSpPr>
            <p:grpSp>
              <p:nvGrpSpPr>
                <p:cNvPr id="4" name="Group 3"/>
                <p:cNvGrpSpPr/>
                <p:nvPr/>
              </p:nvGrpSpPr>
              <p:grpSpPr>
                <a:xfrm>
                  <a:off x="2811143" y="4485561"/>
                  <a:ext cx="2743493" cy="461750"/>
                  <a:chOff x="2811143" y="4485561"/>
                  <a:chExt cx="2743493" cy="461750"/>
                </a:xfrm>
                <a:grpFill/>
              </p:grpSpPr>
              <p:sp>
                <p:nvSpPr>
                  <p:cNvPr id="3" name="Rectangle 2"/>
                  <p:cNvSpPr/>
                  <p:nvPr/>
                </p:nvSpPr>
                <p:spPr>
                  <a:xfrm>
                    <a:off x="2811143" y="4490113"/>
                    <a:ext cx="546206"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Fe</a:t>
                    </a:r>
                    <a:endParaRPr lang="en-US" dirty="0"/>
                  </a:p>
                </p:txBody>
              </p:sp>
              <p:sp>
                <p:nvSpPr>
                  <p:cNvPr id="6" name="Rectangle 5"/>
                  <p:cNvSpPr/>
                  <p:nvPr/>
                </p:nvSpPr>
                <p:spPr>
                  <a:xfrm>
                    <a:off x="3352800" y="4492387"/>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t>
                    </a:r>
                    <a:endParaRPr lang="en-US" dirty="0"/>
                  </a:p>
                </p:txBody>
              </p:sp>
              <p:sp>
                <p:nvSpPr>
                  <p:cNvPr id="8" name="Rectangle 7"/>
                  <p:cNvSpPr/>
                  <p:nvPr/>
                </p:nvSpPr>
                <p:spPr>
                  <a:xfrm>
                    <a:off x="3903259" y="4496935"/>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t>
                    </a:r>
                    <a:endParaRPr lang="en-US" dirty="0"/>
                  </a:p>
                </p:txBody>
              </p:sp>
              <p:sp>
                <p:nvSpPr>
                  <p:cNvPr id="10" name="Rectangle 9"/>
                  <p:cNvSpPr/>
                  <p:nvPr/>
                </p:nvSpPr>
                <p:spPr>
                  <a:xfrm>
                    <a:off x="4453718" y="4485561"/>
                    <a:ext cx="550459" cy="450376"/>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a:t>
                    </a:r>
                    <a:endParaRPr lang="en-US" dirty="0"/>
                  </a:p>
                </p:txBody>
              </p:sp>
              <p:sp>
                <p:nvSpPr>
                  <p:cNvPr id="11" name="Rectangle 10"/>
                  <p:cNvSpPr/>
                  <p:nvPr/>
                </p:nvSpPr>
                <p:spPr>
                  <a:xfrm>
                    <a:off x="5004175" y="4485561"/>
                    <a:ext cx="550461" cy="450376"/>
                  </a:xfrm>
                  <a:prstGeom prst="rect">
                    <a:avLst/>
                  </a:prstGeom>
                  <a:solidFill>
                    <a:srgbClr val="CD3F8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Wb</a:t>
                    </a:r>
                    <a:endParaRPr lang="en-US" sz="1600" dirty="0"/>
                  </a:p>
                </p:txBody>
              </p:sp>
            </p:grpSp>
            <p:grpSp>
              <p:nvGrpSpPr>
                <p:cNvPr id="30" name="Group 29"/>
                <p:cNvGrpSpPr/>
                <p:nvPr/>
              </p:nvGrpSpPr>
              <p:grpSpPr>
                <a:xfrm>
                  <a:off x="3352801" y="4935937"/>
                  <a:ext cx="2910937" cy="459476"/>
                  <a:chOff x="2906973" y="4483287"/>
                  <a:chExt cx="2797961" cy="459476"/>
                </a:xfrm>
                <a:grpFill/>
              </p:grpSpPr>
              <p:sp>
                <p:nvSpPr>
                  <p:cNvPr id="31" name="Rectangle 30"/>
                  <p:cNvSpPr/>
                  <p:nvPr/>
                </p:nvSpPr>
                <p:spPr>
                  <a:xfrm>
                    <a:off x="2906973" y="4490113"/>
                    <a:ext cx="529094"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
                    </a:r>
                    <a:endParaRPr lang="en-US" dirty="0"/>
                  </a:p>
                </p:txBody>
              </p:sp>
              <p:sp>
                <p:nvSpPr>
                  <p:cNvPr id="32" name="Rectangle 31"/>
                  <p:cNvSpPr/>
                  <p:nvPr/>
                </p:nvSpPr>
                <p:spPr>
                  <a:xfrm>
                    <a:off x="3436066" y="4492387"/>
                    <a:ext cx="529095"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t>
                    </a:r>
                    <a:endParaRPr lang="en-US" dirty="0"/>
                  </a:p>
                </p:txBody>
              </p:sp>
              <p:sp>
                <p:nvSpPr>
                  <p:cNvPr id="33" name="Rectangle 32"/>
                  <p:cNvSpPr/>
                  <p:nvPr/>
                </p:nvSpPr>
                <p:spPr>
                  <a:xfrm>
                    <a:off x="3965162" y="4483287"/>
                    <a:ext cx="529095"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t>
                    </a:r>
                    <a:endParaRPr lang="en-US" dirty="0"/>
                  </a:p>
                </p:txBody>
              </p:sp>
              <p:sp>
                <p:nvSpPr>
                  <p:cNvPr id="34" name="Rectangle 33"/>
                  <p:cNvSpPr/>
                  <p:nvPr/>
                </p:nvSpPr>
                <p:spPr>
                  <a:xfrm>
                    <a:off x="4494258" y="4485561"/>
                    <a:ext cx="50991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My</a:t>
                    </a:r>
                    <a:endParaRPr lang="en-US" dirty="0"/>
                  </a:p>
                </p:txBody>
              </p:sp>
              <p:sp>
                <p:nvSpPr>
                  <p:cNvPr id="35" name="Rectangle 34"/>
                  <p:cNvSpPr/>
                  <p:nvPr/>
                </p:nvSpPr>
                <p:spPr>
                  <a:xfrm>
                    <a:off x="5001639" y="4485561"/>
                    <a:ext cx="703295"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Wb</a:t>
                    </a:r>
                    <a:endParaRPr lang="en-US" dirty="0"/>
                  </a:p>
                </p:txBody>
              </p:sp>
            </p:grpSp>
          </p:grpSp>
          <mc:AlternateContent xmlns:mc="http://schemas.openxmlformats.org/markup-compatibility/2006" xmlns:a14="http://schemas.microsoft.com/office/drawing/2010/main">
            <mc:Choice Requires="a14">
              <p:sp>
                <p:nvSpPr>
                  <p:cNvPr id="37" name="TextBox 36"/>
                  <p:cNvSpPr txBox="1"/>
                  <p:nvPr/>
                </p:nvSpPr>
                <p:spPr>
                  <a:xfrm>
                    <a:off x="7287904" y="2515728"/>
                    <a:ext cx="4603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chemeClr val="bg1"/>
                                  </a:solidFill>
                                  <a:latin typeface="Cambria Math"/>
                                  <a:cs typeface="Times New Roman" pitchFamily="18" charset="0"/>
                                </a:rPr>
                              </m:ctrlPr>
                            </m:sSubPr>
                            <m:e>
                              <m:r>
                                <a:rPr lang="en-US" altLang="zh-CN" b="1" i="1">
                                  <a:solidFill>
                                    <a:schemeClr val="bg1"/>
                                  </a:solidFill>
                                  <a:latin typeface="Cambria Math"/>
                                  <a:cs typeface="Times New Roman" pitchFamily="18" charset="0"/>
                                </a:rPr>
                                <m:t>𝑰</m:t>
                              </m:r>
                            </m:e>
                            <m:sub>
                              <m:r>
                                <a:rPr lang="en-US" altLang="zh-CN" b="1" i="1">
                                  <a:solidFill>
                                    <a:schemeClr val="bg1"/>
                                  </a:solidFill>
                                  <a:latin typeface="Cambria Math"/>
                                  <a:cs typeface="Times New Roman" pitchFamily="18" charset="0"/>
                                </a:rPr>
                                <m:t>𝟏</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287904" y="2515728"/>
                    <a:ext cx="460319" cy="369332"/>
                  </a:xfrm>
                  <a:prstGeom prst="rect">
                    <a:avLst/>
                  </a:prstGeom>
                  <a:blipFill rotWithShape="1">
                    <a:blip r:embed="rId3"/>
                    <a:stretch>
                      <a:fillRect t="-8772" r="-2686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278178" y="3052544"/>
                    <a:ext cx="460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a:cs typeface="Times New Roman" pitchFamily="18" charset="0"/>
                                </a:rPr>
                              </m:ctrlPr>
                            </m:sSubPr>
                            <m:e>
                              <m:r>
                                <a:rPr lang="en-US" altLang="zh-CN" b="1" i="1">
                                  <a:solidFill>
                                    <a:schemeClr val="bg1"/>
                                  </a:solidFill>
                                  <a:latin typeface="Cambria Math"/>
                                  <a:cs typeface="Times New Roman" pitchFamily="18" charset="0"/>
                                </a:rPr>
                                <m:t>𝑰</m:t>
                              </m:r>
                            </m:e>
                            <m:sub>
                              <m:r>
                                <a:rPr lang="en-US" altLang="zh-CN" b="1" i="1" smtClean="0">
                                  <a:solidFill>
                                    <a:schemeClr val="bg1"/>
                                  </a:solidFill>
                                  <a:latin typeface="Cambria Math"/>
                                  <a:cs typeface="Times New Roman" pitchFamily="18" charset="0"/>
                                </a:rPr>
                                <m:t>𝟐</m:t>
                              </m:r>
                            </m:sub>
                          </m:sSub>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7278178" y="3052544"/>
                    <a:ext cx="460318" cy="369332"/>
                  </a:xfrm>
                  <a:prstGeom prst="rect">
                    <a:avLst/>
                  </a:prstGeom>
                  <a:blipFill rotWithShape="1">
                    <a:blip r:embed="rId4"/>
                    <a:stretch>
                      <a:fillRect t="-8772" r="-26471" b="-33333"/>
                    </a:stretch>
                  </a:blipFill>
                </p:spPr>
                <p:txBody>
                  <a:bodyPr/>
                  <a:lstStyle/>
                  <a:p>
                    <a:r>
                      <a:rPr lang="en-US">
                        <a:noFill/>
                      </a:rPr>
                      <a:t> </a:t>
                    </a:r>
                  </a:p>
                </p:txBody>
              </p:sp>
            </mc:Fallback>
          </mc:AlternateContent>
        </p:grpSp>
        <p:grpSp>
          <p:nvGrpSpPr>
            <p:cNvPr id="20" name="Group 19"/>
            <p:cNvGrpSpPr/>
            <p:nvPr/>
          </p:nvGrpSpPr>
          <p:grpSpPr>
            <a:xfrm>
              <a:off x="7689442" y="4085641"/>
              <a:ext cx="4619147" cy="922989"/>
              <a:chOff x="6129359" y="2463416"/>
              <a:chExt cx="4915093" cy="982122"/>
            </a:xfrm>
          </p:grpSpPr>
          <p:grpSp>
            <p:nvGrpSpPr>
              <p:cNvPr id="21" name="Group 20"/>
              <p:cNvGrpSpPr/>
              <p:nvPr/>
            </p:nvGrpSpPr>
            <p:grpSpPr>
              <a:xfrm>
                <a:off x="7734222" y="2463416"/>
                <a:ext cx="3310230" cy="909852"/>
                <a:chOff x="2797142" y="4485561"/>
                <a:chExt cx="3310230" cy="909852"/>
              </a:xfrm>
              <a:noFill/>
            </p:grpSpPr>
            <p:grpSp>
              <p:nvGrpSpPr>
                <p:cNvPr id="24" name="Group 23"/>
                <p:cNvGrpSpPr/>
                <p:nvPr/>
              </p:nvGrpSpPr>
              <p:grpSpPr>
                <a:xfrm>
                  <a:off x="2797142" y="4485561"/>
                  <a:ext cx="2757494" cy="461750"/>
                  <a:chOff x="2797142" y="4485561"/>
                  <a:chExt cx="2757494" cy="461750"/>
                </a:xfrm>
                <a:grpFill/>
              </p:grpSpPr>
              <p:sp>
                <p:nvSpPr>
                  <p:cNvPr id="40" name="Rectangle 39"/>
                  <p:cNvSpPr/>
                  <p:nvPr/>
                </p:nvSpPr>
                <p:spPr>
                  <a:xfrm>
                    <a:off x="2797142" y="4490113"/>
                    <a:ext cx="560208"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Fe</a:t>
                    </a:r>
                    <a:endParaRPr lang="en-US" dirty="0"/>
                  </a:p>
                </p:txBody>
              </p:sp>
              <p:sp>
                <p:nvSpPr>
                  <p:cNvPr id="41" name="Rectangle 40"/>
                  <p:cNvSpPr/>
                  <p:nvPr/>
                </p:nvSpPr>
                <p:spPr>
                  <a:xfrm>
                    <a:off x="3352800" y="4492387"/>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t>
                    </a:r>
                    <a:endParaRPr lang="en-US" dirty="0"/>
                  </a:p>
                </p:txBody>
              </p:sp>
              <p:sp>
                <p:nvSpPr>
                  <p:cNvPr id="42" name="Rectangle 41"/>
                  <p:cNvSpPr/>
                  <p:nvPr/>
                </p:nvSpPr>
                <p:spPr>
                  <a:xfrm>
                    <a:off x="3903259" y="4496935"/>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t>
                    </a:r>
                    <a:endParaRPr lang="en-US" dirty="0"/>
                  </a:p>
                </p:txBody>
              </p:sp>
              <p:sp>
                <p:nvSpPr>
                  <p:cNvPr id="43" name="Rectangle 42"/>
                  <p:cNvSpPr/>
                  <p:nvPr/>
                </p:nvSpPr>
                <p:spPr>
                  <a:xfrm>
                    <a:off x="4453718" y="4485561"/>
                    <a:ext cx="55045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a:t>
                    </a:r>
                    <a:endParaRPr lang="en-US" dirty="0"/>
                  </a:p>
                </p:txBody>
              </p:sp>
              <p:sp>
                <p:nvSpPr>
                  <p:cNvPr id="44" name="Rectangle 43"/>
                  <p:cNvSpPr/>
                  <p:nvPr/>
                </p:nvSpPr>
                <p:spPr>
                  <a:xfrm>
                    <a:off x="5004175" y="4485561"/>
                    <a:ext cx="550461"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Wb</a:t>
                    </a:r>
                    <a:endParaRPr lang="en-US" sz="1600" dirty="0"/>
                  </a:p>
                </p:txBody>
              </p:sp>
            </p:grpSp>
            <p:grpSp>
              <p:nvGrpSpPr>
                <p:cNvPr id="25" name="Group 24"/>
                <p:cNvGrpSpPr/>
                <p:nvPr/>
              </p:nvGrpSpPr>
              <p:grpSpPr>
                <a:xfrm>
                  <a:off x="3352801" y="4935937"/>
                  <a:ext cx="2754571" cy="459476"/>
                  <a:chOff x="2906973" y="4483287"/>
                  <a:chExt cx="2647664" cy="459476"/>
                </a:xfrm>
                <a:grpFill/>
              </p:grpSpPr>
              <p:sp>
                <p:nvSpPr>
                  <p:cNvPr id="26" name="Rectangle 25"/>
                  <p:cNvSpPr/>
                  <p:nvPr/>
                </p:nvSpPr>
                <p:spPr>
                  <a:xfrm>
                    <a:off x="2906973" y="4490113"/>
                    <a:ext cx="529094" cy="450376"/>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
                    </a:r>
                    <a:endParaRPr lang="en-US" dirty="0"/>
                  </a:p>
                </p:txBody>
              </p:sp>
              <p:sp>
                <p:nvSpPr>
                  <p:cNvPr id="27" name="Rectangle 26"/>
                  <p:cNvSpPr/>
                  <p:nvPr/>
                </p:nvSpPr>
                <p:spPr>
                  <a:xfrm>
                    <a:off x="3436066" y="4492387"/>
                    <a:ext cx="529095" cy="450376"/>
                  </a:xfrm>
                  <a:prstGeom prst="rect">
                    <a:avLst/>
                  </a:prstGeom>
                  <a:solidFill>
                    <a:srgbClr val="CD3F8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t>
                    </a:r>
                    <a:endParaRPr lang="en-US" dirty="0"/>
                  </a:p>
                </p:txBody>
              </p:sp>
              <p:sp>
                <p:nvSpPr>
                  <p:cNvPr id="28" name="Rectangle 27"/>
                  <p:cNvSpPr/>
                  <p:nvPr/>
                </p:nvSpPr>
                <p:spPr>
                  <a:xfrm>
                    <a:off x="3965162" y="4483287"/>
                    <a:ext cx="529095"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t>
                    </a:r>
                    <a:endParaRPr lang="en-US" dirty="0"/>
                  </a:p>
                </p:txBody>
              </p:sp>
              <p:sp>
                <p:nvSpPr>
                  <p:cNvPr id="29" name="Rectangle 28"/>
                  <p:cNvSpPr/>
                  <p:nvPr/>
                </p:nvSpPr>
                <p:spPr>
                  <a:xfrm>
                    <a:off x="4494258" y="4485561"/>
                    <a:ext cx="509919"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My</a:t>
                    </a:r>
                    <a:endParaRPr lang="en-US" dirty="0"/>
                  </a:p>
                </p:txBody>
              </p:sp>
              <p:sp>
                <p:nvSpPr>
                  <p:cNvPr id="36" name="Rectangle 35"/>
                  <p:cNvSpPr/>
                  <p:nvPr/>
                </p:nvSpPr>
                <p:spPr>
                  <a:xfrm>
                    <a:off x="5004177" y="4485561"/>
                    <a:ext cx="550460" cy="450376"/>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Wb</a:t>
                    </a:r>
                    <a:endParaRPr lang="en-US" dirty="0"/>
                  </a:p>
                </p:txBody>
              </p:sp>
            </p:grpSp>
          </p:grpSp>
          <mc:AlternateContent xmlns:mc="http://schemas.openxmlformats.org/markup-compatibility/2006" xmlns:a14="http://schemas.microsoft.com/office/drawing/2010/main">
            <mc:Choice Requires="a14">
              <p:sp>
                <p:nvSpPr>
                  <p:cNvPr id="22" name="TextBox 21"/>
                  <p:cNvSpPr txBox="1"/>
                  <p:nvPr/>
                </p:nvSpPr>
                <p:spPr>
                  <a:xfrm>
                    <a:off x="6129359" y="2588340"/>
                    <a:ext cx="489810" cy="392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a:cs typeface="Times New Roman" pitchFamily="18" charset="0"/>
                                </a:rPr>
                              </m:ctrlPr>
                            </m:sSubPr>
                            <m:e>
                              <m:r>
                                <a:rPr lang="en-US" altLang="zh-CN" b="1" i="1">
                                  <a:solidFill>
                                    <a:schemeClr val="bg1"/>
                                  </a:solidFill>
                                  <a:latin typeface="Cambria Math"/>
                                  <a:cs typeface="Times New Roman" pitchFamily="18" charset="0"/>
                                </a:rPr>
                                <m:t>𝑰</m:t>
                              </m:r>
                            </m:e>
                            <m:sub>
                              <m:r>
                                <a:rPr lang="en-US" altLang="zh-CN" b="1" i="1" smtClean="0">
                                  <a:solidFill>
                                    <a:schemeClr val="bg1"/>
                                  </a:solidFill>
                                  <a:latin typeface="Cambria Math"/>
                                  <a:cs typeface="Times New Roman" pitchFamily="18" charset="0"/>
                                </a:rPr>
                                <m:t>𝟑</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129359" y="2588340"/>
                    <a:ext cx="489810" cy="392994"/>
                  </a:xfrm>
                  <a:prstGeom prst="rect">
                    <a:avLst/>
                  </a:prstGeom>
                  <a:blipFill rotWithShape="1">
                    <a:blip r:embed="rId5"/>
                    <a:stretch>
                      <a:fillRect t="-8333" r="-208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150122" y="3052544"/>
                    <a:ext cx="489810" cy="392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a:cs typeface="Times New Roman" pitchFamily="18" charset="0"/>
                                </a:rPr>
                              </m:ctrlPr>
                            </m:sSubPr>
                            <m:e>
                              <m:r>
                                <a:rPr lang="en-US" altLang="zh-CN" b="1" i="1">
                                  <a:solidFill>
                                    <a:schemeClr val="bg1"/>
                                  </a:solidFill>
                                  <a:latin typeface="Cambria Math"/>
                                  <a:cs typeface="Times New Roman" pitchFamily="18" charset="0"/>
                                </a:rPr>
                                <m:t>𝑰</m:t>
                              </m:r>
                            </m:e>
                            <m:sub>
                              <m:r>
                                <a:rPr lang="en-US" altLang="zh-CN" b="1" i="1" smtClean="0">
                                  <a:solidFill>
                                    <a:schemeClr val="bg1"/>
                                  </a:solidFill>
                                  <a:latin typeface="Cambria Math"/>
                                  <a:cs typeface="Times New Roman" pitchFamily="18" charset="0"/>
                                </a:rPr>
                                <m:t>𝟒</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150122" y="3052544"/>
                    <a:ext cx="489810" cy="392994"/>
                  </a:xfrm>
                  <a:prstGeom prst="rect">
                    <a:avLst/>
                  </a:prstGeom>
                  <a:blipFill rotWithShape="1">
                    <a:blip r:embed="rId6"/>
                    <a:stretch>
                      <a:fillRect t="-8197" r="-20833" b="-24590"/>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07512463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1542766" y="402250"/>
            <a:ext cx="9106469"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spc="-150" dirty="0">
                <a:solidFill>
                  <a:schemeClr val="bg1"/>
                </a:solidFill>
                <a:latin typeface="时尚中黑简体" panose="01010104010101010101" pitchFamily="2" charset="-122"/>
                <a:ea typeface="时尚中黑简体" panose="01010104010101010101" pitchFamily="2" charset="-122"/>
              </a:rPr>
              <a:t>Control hazard</a:t>
            </a:r>
            <a:endParaRPr lang="zh-CN" altLang="en-US" sz="2800" spc="-150" dirty="0">
              <a:solidFill>
                <a:srgbClr val="69EAF4"/>
              </a:solidFill>
              <a:latin typeface="时尚中黑简体" panose="01010104010101010101" pitchFamily="2" charset="-122"/>
              <a:ea typeface="时尚中黑简体" panose="01010104010101010101" pitchFamily="2" charset="-122"/>
            </a:endParaRP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885372" y="895493"/>
            <a:ext cx="10510510" cy="5586145"/>
          </a:xfrm>
          <a:prstGeom prst="rect">
            <a:avLst/>
          </a:prstGeom>
        </p:spPr>
        <p:txBody>
          <a:bodyPr wrap="square">
            <a:spAutoFit/>
            <a:scene3d>
              <a:camera prst="orthographicFront"/>
              <a:lightRig rig="threePt" dir="t"/>
            </a:scene3d>
            <a:sp3d contourW="12700"/>
          </a:bodyPr>
          <a:lstStyle/>
          <a:p>
            <a:pPr marL="347663" indent="-288925" algn="just" eaLnBrk="1" fontAlgn="auto" hangingPunct="1">
              <a:lnSpc>
                <a:spcPct val="150000"/>
              </a:lnSpc>
              <a:spcBef>
                <a:spcPts val="0"/>
              </a:spcBef>
              <a:spcAft>
                <a:spcPts val="0"/>
              </a:spcAft>
              <a:defRPr/>
            </a:pPr>
            <a:r>
              <a:rPr lang="en-US" altLang="zh-CN" sz="2000" dirty="0">
                <a:solidFill>
                  <a:schemeClr val="bg1"/>
                </a:solidFill>
                <a:latin typeface="Bahnschrift" pitchFamily="34" charset="0"/>
                <a:ea typeface="+mj-ea"/>
                <a:cs typeface="Times New Roman" pitchFamily="18" charset="0"/>
              </a:rPr>
              <a:t>Control hazards are Occur Due to branches</a:t>
            </a:r>
            <a:r>
              <a:rPr lang="en-US" altLang="zh-CN" sz="2000" dirty="0" smtClean="0">
                <a:solidFill>
                  <a:schemeClr val="bg1"/>
                </a:solidFill>
                <a:latin typeface="Bahnschrift" pitchFamily="34" charset="0"/>
                <a:ea typeface="+mj-ea"/>
                <a:cs typeface="Times New Roman" pitchFamily="18" charset="0"/>
              </a:rPr>
              <a:t>.</a:t>
            </a:r>
          </a:p>
          <a:p>
            <a:pPr marL="347663" indent="-288925" algn="just" eaLnBrk="1" fontAlgn="auto" hangingPunct="1">
              <a:lnSpc>
                <a:spcPct val="150000"/>
              </a:lnSpc>
              <a:spcBef>
                <a:spcPts val="0"/>
              </a:spcBef>
              <a:spcAft>
                <a:spcPts val="0"/>
              </a:spcAft>
              <a:defRPr/>
            </a:pPr>
            <a:r>
              <a:rPr lang="en-US" altLang="zh-CN" sz="2000" dirty="0" smtClean="0">
                <a:solidFill>
                  <a:srgbClr val="FFC000"/>
                </a:solidFill>
                <a:latin typeface="Bahnschrift" pitchFamily="34" charset="0"/>
                <a:ea typeface="+mj-ea"/>
                <a:cs typeface="Times New Roman" pitchFamily="18" charset="0"/>
              </a:rPr>
              <a:t>Explanation</a:t>
            </a:r>
            <a:r>
              <a:rPr lang="en-US" altLang="zh-CN" sz="2000" dirty="0" smtClean="0">
                <a:solidFill>
                  <a:schemeClr val="bg1"/>
                </a:solidFill>
                <a:latin typeface="Bahnschrift" pitchFamily="34" charset="0"/>
                <a:ea typeface="+mj-ea"/>
                <a:cs typeface="Times New Roman" pitchFamily="18" charset="0"/>
              </a:rPr>
              <a:t>:</a:t>
            </a:r>
          </a:p>
          <a:p>
            <a:pPr marL="347663" indent="-288925" algn="just"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When we fetch the instruction (before to go to decode stage) Program counter is incremented by 1.</a:t>
            </a:r>
          </a:p>
          <a:p>
            <a:pPr marL="347663" indent="-288925" algn="just"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At the time of decode stage, we have knowledge about operand (weather it is a Branch or not).</a:t>
            </a:r>
          </a:p>
          <a:p>
            <a:pPr marL="347663" indent="-288925" algn="just"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Through the execution stage of on-going instruction, ALU tells us about successful branching or not. Because ALU compares the Branch with zero if it is zero then there will be no Branching if it is not equal to zero then successful </a:t>
            </a:r>
            <a:r>
              <a:rPr lang="en-US" altLang="zh-CN" sz="2000" dirty="0" smtClean="0">
                <a:solidFill>
                  <a:schemeClr val="bg1"/>
                </a:solidFill>
                <a:latin typeface="Bahnschrift" pitchFamily="34" charset="0"/>
                <a:ea typeface="+mj-ea"/>
                <a:cs typeface="Times New Roman" pitchFamily="18" charset="0"/>
              </a:rPr>
              <a:t>branching's </a:t>
            </a:r>
            <a:r>
              <a:rPr lang="en-US" altLang="zh-CN" sz="2000" dirty="0">
                <a:solidFill>
                  <a:schemeClr val="bg1"/>
                </a:solidFill>
                <a:latin typeface="Bahnschrift" pitchFamily="34" charset="0"/>
                <a:ea typeface="+mj-ea"/>
                <a:cs typeface="Times New Roman" pitchFamily="18" charset="0"/>
              </a:rPr>
              <a:t>occur.</a:t>
            </a:r>
          </a:p>
          <a:p>
            <a:pPr marL="347663" indent="-288925" algn="just"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At the time of the write-back of on-going instruction we can change the value of PC to the given address of the </a:t>
            </a:r>
            <a:r>
              <a:rPr lang="en-US" altLang="zh-CN" sz="2000" dirty="0" smtClean="0">
                <a:solidFill>
                  <a:schemeClr val="bg1"/>
                </a:solidFill>
                <a:latin typeface="Bahnschrift" pitchFamily="34" charset="0"/>
                <a:ea typeface="+mj-ea"/>
                <a:cs typeface="Times New Roman" pitchFamily="18" charset="0"/>
              </a:rPr>
              <a:t>branch.</a:t>
            </a:r>
          </a:p>
          <a:p>
            <a:pPr marL="347663" indent="-288925" algn="just" eaLnBrk="1" fontAlgn="auto" hangingPunct="1">
              <a:lnSpc>
                <a:spcPct val="150000"/>
              </a:lnSpc>
              <a:spcBef>
                <a:spcPts val="0"/>
              </a:spcBef>
              <a:spcAft>
                <a:spcPts val="0"/>
              </a:spcAft>
              <a:buFont typeface="Arial" pitchFamily="34" charset="0"/>
              <a:buChar char="•"/>
              <a:defRPr/>
            </a:pPr>
            <a:r>
              <a:rPr lang="en-US" altLang="zh-CN" sz="2000" dirty="0" smtClean="0">
                <a:solidFill>
                  <a:schemeClr val="bg1"/>
                </a:solidFill>
                <a:latin typeface="Bahnschrift" pitchFamily="34" charset="0"/>
                <a:cs typeface="Times New Roman" pitchFamily="18" charset="0"/>
              </a:rPr>
              <a:t>Let </a:t>
            </a:r>
            <a:r>
              <a:rPr lang="en-US" altLang="zh-CN" sz="2000" dirty="0">
                <a:solidFill>
                  <a:schemeClr val="bg1"/>
                </a:solidFill>
                <a:latin typeface="Bahnschrift" pitchFamily="34" charset="0"/>
                <a:cs typeface="Times New Roman" pitchFamily="18" charset="0"/>
              </a:rPr>
              <a:t>suppose the 2nd instruction use branch instruction as in the following diagram</a:t>
            </a:r>
            <a:r>
              <a:rPr lang="en-US" altLang="zh-CN" sz="2000" dirty="0" smtClean="0">
                <a:solidFill>
                  <a:schemeClr val="bg1"/>
                </a:solidFill>
                <a:latin typeface="Bahnschrift" pitchFamily="34" charset="0"/>
                <a:cs typeface="Times New Roman" pitchFamily="18" charset="0"/>
              </a:rPr>
              <a:t>.</a:t>
            </a:r>
            <a:endParaRPr lang="en-US" altLang="zh-CN" sz="2000" dirty="0" smtClean="0">
              <a:solidFill>
                <a:schemeClr val="bg1"/>
              </a:solidFill>
              <a:latin typeface="Bahnschrift" pitchFamily="34" charset="0"/>
              <a:ea typeface="+mj-ea"/>
              <a:cs typeface="Times New Roman" pitchFamily="18" charset="0"/>
            </a:endParaRPr>
          </a:p>
        </p:txBody>
      </p:sp>
    </p:spTree>
    <p:extLst>
      <p:ext uri="{BB962C8B-B14F-4D97-AF65-F5344CB8AC3E}">
        <p14:creationId xmlns:p14="http://schemas.microsoft.com/office/powerpoint/2010/main" val="420839166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1542766" y="547390"/>
            <a:ext cx="9106469"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spc="-150" dirty="0">
                <a:solidFill>
                  <a:schemeClr val="bg1"/>
                </a:solidFill>
                <a:latin typeface="时尚中黑简体" panose="01010104010101010101" pitchFamily="2" charset="-122"/>
                <a:ea typeface="时尚中黑简体" panose="01010104010101010101" pitchFamily="2" charset="-122"/>
              </a:rPr>
              <a:t>Control hazard</a:t>
            </a:r>
            <a:endParaRPr lang="zh-CN" altLang="en-US" sz="2800" spc="-150" dirty="0">
              <a:solidFill>
                <a:srgbClr val="69EAF4"/>
              </a:solidFill>
              <a:latin typeface="时尚中黑简体" panose="01010104010101010101" pitchFamily="2" charset="-122"/>
              <a:ea typeface="时尚中黑简体" panose="01010104010101010101" pitchFamily="2" charset="-122"/>
            </a:endParaRP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682171" y="1229315"/>
            <a:ext cx="6212115" cy="5078313"/>
          </a:xfrm>
          <a:prstGeom prst="rect">
            <a:avLst/>
          </a:prstGeom>
        </p:spPr>
        <p:txBody>
          <a:bodyPr wrap="square">
            <a:spAutoFit/>
            <a:scene3d>
              <a:camera prst="orthographicFront"/>
              <a:lightRig rig="threePt" dir="t"/>
            </a:scene3d>
            <a:sp3d contourW="12700"/>
          </a:bodyPr>
          <a:lstStyle/>
          <a:p>
            <a:pPr marL="350838" indent="-285750" algn="just" eaLnBrk="1" fontAlgn="auto" hangingPunct="1">
              <a:lnSpc>
                <a:spcPct val="150000"/>
              </a:lnSpc>
              <a:spcBef>
                <a:spcPts val="0"/>
              </a:spcBef>
              <a:spcAft>
                <a:spcPts val="0"/>
              </a:spcAft>
              <a:buFont typeface="Arial" pitchFamily="34" charset="0"/>
              <a:buChar char="•"/>
              <a:tabLst>
                <a:tab pos="465138" algn="l"/>
              </a:tabLst>
              <a:defRPr/>
            </a:pPr>
            <a:r>
              <a:rPr lang="en-US" altLang="zh-CN" dirty="0" smtClean="0">
                <a:solidFill>
                  <a:schemeClr val="bg1"/>
                </a:solidFill>
                <a:latin typeface="Bahnschrift" pitchFamily="34" charset="0"/>
                <a:ea typeface="+mj-ea"/>
                <a:cs typeface="Times New Roman" pitchFamily="18" charset="0"/>
              </a:rPr>
              <a:t>In this way, some stages of instruction 3, 4, 5 are executed in the pipeline but we get the address of the branch in the program counter after 6 clock cycle. So from 7 clock cycle the given address in the branch is executed.</a:t>
            </a:r>
          </a:p>
          <a:p>
            <a:pPr marL="350838" indent="-285750" algn="just" eaLnBrk="1" fontAlgn="auto" hangingPunct="1">
              <a:lnSpc>
                <a:spcPct val="150000"/>
              </a:lnSpc>
              <a:spcBef>
                <a:spcPts val="0"/>
              </a:spcBef>
              <a:spcAft>
                <a:spcPts val="0"/>
              </a:spcAft>
              <a:buFont typeface="Arial" pitchFamily="34" charset="0"/>
              <a:buChar char="•"/>
              <a:tabLst>
                <a:tab pos="465138" algn="l"/>
              </a:tabLst>
              <a:defRPr/>
            </a:pPr>
            <a:r>
              <a:rPr lang="en-US" altLang="zh-CN" dirty="0" smtClean="0">
                <a:solidFill>
                  <a:schemeClr val="bg1"/>
                </a:solidFill>
                <a:latin typeface="Bahnschrift" pitchFamily="34" charset="0"/>
                <a:ea typeface="+mj-ea"/>
                <a:cs typeface="Times New Roman" pitchFamily="18" charset="0"/>
              </a:rPr>
              <a:t>All unsuccessful instruction (3, 4, 5) are flushed. It is problematic for CPI. Performance is decreased. So control Hazard is the most problematic for system performance.</a:t>
            </a:r>
          </a:p>
          <a:p>
            <a:pPr marL="350838" indent="-285750" algn="just" eaLnBrk="1" fontAlgn="auto" hangingPunct="1">
              <a:lnSpc>
                <a:spcPct val="150000"/>
              </a:lnSpc>
              <a:spcBef>
                <a:spcPts val="0"/>
              </a:spcBef>
              <a:spcAft>
                <a:spcPts val="0"/>
              </a:spcAft>
              <a:buFont typeface="Arial" pitchFamily="34" charset="0"/>
              <a:buChar char="•"/>
              <a:tabLst>
                <a:tab pos="465138" algn="l"/>
              </a:tabLst>
              <a:defRPr/>
            </a:pPr>
            <a:r>
              <a:rPr lang="en-US" altLang="zh-CN" dirty="0" smtClean="0">
                <a:solidFill>
                  <a:schemeClr val="bg1"/>
                </a:solidFill>
                <a:latin typeface="Bahnschrift" pitchFamily="34" charset="0"/>
                <a:ea typeface="+mj-ea"/>
                <a:cs typeface="Times New Roman" pitchFamily="18" charset="0"/>
              </a:rPr>
              <a:t>At the time of the 6th clock cycle Program counter get the branch address and from 7th clock cycle given address in the branch is executed</a:t>
            </a:r>
            <a:r>
              <a:rPr lang="en-US" altLang="zh-CN" dirty="0" smtClean="0">
                <a:solidFill>
                  <a:schemeClr val="bg1"/>
                </a:solidFill>
                <a:latin typeface="Bahnschrift" pitchFamily="34" charset="0"/>
                <a:ea typeface="+mj-ea"/>
                <a:cs typeface="Times New Roman" pitchFamily="18" charset="0"/>
              </a:rPr>
              <a:t>.</a:t>
            </a:r>
            <a:endParaRPr lang="en-US" altLang="zh-CN" dirty="0" smtClean="0">
              <a:solidFill>
                <a:schemeClr val="bg1"/>
              </a:solidFill>
              <a:latin typeface="Bahnschrift" pitchFamily="34" charset="0"/>
              <a:ea typeface="+mj-ea"/>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570" y="1756230"/>
            <a:ext cx="5007429" cy="2094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23917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E0E734D2-03D2-4341-AAB6-7714F7835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9225"/>
            <a:ext cx="40417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xmlns="" id="{BF5ED63C-503D-4487-BF25-FB38807E2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988" y="0"/>
            <a:ext cx="5942012"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a:extLst>
              <a:ext uri="{FF2B5EF4-FFF2-40B4-BE49-F238E27FC236}">
                <a16:creationId xmlns:a16="http://schemas.microsoft.com/office/drawing/2014/main" xmlns="" id="{613EF90D-B1AE-48B9-8192-DF910A965D01}"/>
              </a:ext>
            </a:extLst>
          </p:cNvPr>
          <p:cNvSpPr txBox="1"/>
          <p:nvPr/>
        </p:nvSpPr>
        <p:spPr>
          <a:xfrm>
            <a:off x="1666459" y="2232104"/>
            <a:ext cx="5686841" cy="110799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6600" dirty="0" smtClean="0">
                <a:solidFill>
                  <a:schemeClr val="bg1"/>
                </a:solidFill>
                <a:latin typeface="时尚中黑简体" panose="01010104010101010101" pitchFamily="2" charset="-122"/>
                <a:ea typeface="时尚中黑简体" panose="01010104010101010101" pitchFamily="2" charset="-122"/>
              </a:rPr>
              <a:t>Thank </a:t>
            </a:r>
            <a:r>
              <a:rPr lang="zh-CN" altLang="en-US" sz="6600" dirty="0" smtClean="0">
                <a:gradFill>
                  <a:gsLst>
                    <a:gs pos="0">
                      <a:srgbClr val="F890BC"/>
                    </a:gs>
                    <a:gs pos="100000">
                      <a:srgbClr val="F71E76"/>
                    </a:gs>
                  </a:gsLst>
                  <a:lin ang="2700000" scaled="1"/>
                </a:gradFill>
                <a:latin typeface="时尚中黑简体" panose="01010104010101010101" pitchFamily="2" charset="-122"/>
                <a:ea typeface="时尚中黑简体" panose="01010104010101010101" pitchFamily="2" charset="-122"/>
              </a:rPr>
              <a:t>You</a:t>
            </a:r>
            <a:endParaRPr lang="zh-CN" altLang="en-US" sz="6600" dirty="0">
              <a:solidFill>
                <a:srgbClr val="69EAF4"/>
              </a:solidFill>
              <a:latin typeface="时尚中黑简体" panose="01010104010101010101" pitchFamily="2" charset="-122"/>
              <a:ea typeface="时尚中黑简体" panose="01010104010101010101" pitchFamily="2" charset="-122"/>
            </a:endParaRPr>
          </a:p>
        </p:txBody>
      </p:sp>
      <p:sp>
        <p:nvSpPr>
          <p:cNvPr id="21" name="文本框 20">
            <a:extLst>
              <a:ext uri="{FF2B5EF4-FFF2-40B4-BE49-F238E27FC236}">
                <a16:creationId xmlns:a16="http://schemas.microsoft.com/office/drawing/2014/main" xmlns="" id="{E4ACDD34-56EA-4A19-864A-0BBE69379EBF}"/>
              </a:ext>
            </a:extLst>
          </p:cNvPr>
          <p:cNvSpPr txBox="1"/>
          <p:nvPr/>
        </p:nvSpPr>
        <p:spPr>
          <a:xfrm>
            <a:off x="1705970" y="1659850"/>
            <a:ext cx="1600118" cy="523220"/>
          </a:xfrm>
          <a:prstGeom prst="rect">
            <a:avLst/>
          </a:prstGeom>
          <a:noFill/>
        </p:spPr>
        <p:txBody>
          <a:bodyPr wrap="none">
            <a:spAutoFit/>
            <a:scene3d>
              <a:camera prst="orthographicFront"/>
              <a:lightRig rig="threePt" dir="t"/>
            </a:scene3d>
            <a:sp3d contourW="12700"/>
          </a:bodyPr>
          <a:lstStyle/>
          <a:p>
            <a:pPr eaLnBrk="1" fontAlgn="auto" hangingPunct="1">
              <a:spcBef>
                <a:spcPts val="0"/>
              </a:spcBef>
              <a:spcAft>
                <a:spcPts val="0"/>
              </a:spcAft>
              <a:defRPr/>
            </a:pPr>
            <a:r>
              <a:rPr lang="en-US" altLang="zh-CN" sz="2800" dirty="0" smtClean="0">
                <a:solidFill>
                  <a:srgbClr val="F9D3BA"/>
                </a:solidFill>
                <a:latin typeface="Century Gothic" panose="020B0502020202020204" pitchFamily="34" charset="0"/>
                <a:ea typeface="汉仪清雅体简" panose="00020600040101010101" pitchFamily="18" charset="-122"/>
              </a:rPr>
              <a:t>THE END</a:t>
            </a:r>
            <a:endParaRPr lang="zh-CN" altLang="en-US" sz="2800" dirty="0">
              <a:solidFill>
                <a:schemeClr val="bg1"/>
              </a:solidFill>
              <a:latin typeface="Century Gothic" panose="020B0502020202020204" pitchFamily="34" charset="0"/>
              <a:ea typeface="汉仪清雅体简" panose="00020600040101010101" pitchFamily="18" charset="-122"/>
            </a:endParaRPr>
          </a:p>
        </p:txBody>
      </p:sp>
      <p:cxnSp>
        <p:nvCxnSpPr>
          <p:cNvPr id="27" name="直接连接符 26">
            <a:extLst>
              <a:ext uri="{FF2B5EF4-FFF2-40B4-BE49-F238E27FC236}">
                <a16:creationId xmlns:a16="http://schemas.microsoft.com/office/drawing/2014/main" xmlns="" id="{6D75A8F0-53A4-490C-9FD5-1B071938669D}"/>
              </a:ext>
            </a:extLst>
          </p:cNvPr>
          <p:cNvCxnSpPr/>
          <p:nvPr/>
        </p:nvCxnSpPr>
        <p:spPr>
          <a:xfrm>
            <a:off x="1809750" y="3378200"/>
            <a:ext cx="2515507" cy="0"/>
          </a:xfrm>
          <a:prstGeom prst="line">
            <a:avLst/>
          </a:prstGeom>
          <a:ln w="19050">
            <a:solidFill>
              <a:srgbClr val="7DCEE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20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3000"/>
                                        <p:tgtEl>
                                          <p:spTgt spid="4"/>
                                        </p:tgtEl>
                                      </p:cBhvr>
                                    </p:animEffect>
                                  </p:childTnLst>
                                </p:cTn>
                              </p:par>
                            </p:childTnLst>
                          </p:cTn>
                        </p:par>
                        <p:par>
                          <p:cTn id="11" fill="hold">
                            <p:stCondLst>
                              <p:cond delay="3000"/>
                            </p:stCondLst>
                            <p:childTnLst>
                              <p:par>
                                <p:cTn id="12" presetID="2" presetClass="entr" presetSubtype="8"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3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nodeType="afterGroup">
                            <p:stCondLst>
                              <p:cond delay="4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4" y="547390"/>
            <a:ext cx="7792872" cy="646331"/>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3600" dirty="0">
                <a:solidFill>
                  <a:schemeClr val="bg1"/>
                </a:solidFill>
                <a:latin typeface="时尚中黑简体" panose="01010104010101010101" pitchFamily="2" charset="-122"/>
                <a:ea typeface="时尚中黑简体" panose="01010104010101010101" pitchFamily="2" charset="-122"/>
              </a:rPr>
              <a:t>Introduction to Pipelining </a:t>
            </a:r>
            <a:endParaRPr lang="zh-CN" altLang="en-US" sz="3600" dirty="0">
              <a:solidFill>
                <a:srgbClr val="69EAF4"/>
              </a:solidFill>
              <a:latin typeface="时尚中黑简体" panose="01010104010101010101" pitchFamily="2" charset="-122"/>
              <a:ea typeface="时尚中黑简体" panose="01010104010101010101" pitchFamily="2" charset="-122"/>
            </a:endParaRP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1628774" y="1550777"/>
            <a:ext cx="9316729" cy="2973122"/>
          </a:xfrm>
          <a:prstGeom prst="rect">
            <a:avLst/>
          </a:prstGeom>
        </p:spPr>
        <p:txBody>
          <a:bodyPr wrap="square">
            <a:spAutoFit/>
            <a:scene3d>
              <a:camera prst="orthographicFront"/>
              <a:lightRig rig="threePt" dir="t"/>
            </a:scene3d>
            <a:sp3d contourW="12700"/>
          </a:bodyPr>
          <a:lstStyle/>
          <a:p>
            <a:pPr algn="just" eaLnBrk="1" fontAlgn="auto" hangingPunct="1">
              <a:lnSpc>
                <a:spcPct val="130000"/>
              </a:lnSpc>
              <a:spcBef>
                <a:spcPts val="0"/>
              </a:spcBef>
              <a:spcAft>
                <a:spcPts val="0"/>
              </a:spcAft>
              <a:defRPr/>
            </a:pPr>
            <a:r>
              <a:rPr lang="en-US" altLang="zh-CN" dirty="0">
                <a:solidFill>
                  <a:schemeClr val="bg1"/>
                </a:solidFill>
                <a:latin typeface="Bahnschrift" pitchFamily="34" charset="0"/>
                <a:ea typeface="+mj-ea"/>
                <a:cs typeface="Times New Roman" pitchFamily="18" charset="0"/>
              </a:rPr>
              <a:t>We are able to improve the performance of CPU with the help of two ways, which are described as follows</a:t>
            </a:r>
            <a:r>
              <a:rPr lang="en-US" altLang="zh-CN" dirty="0" smtClean="0">
                <a:solidFill>
                  <a:schemeClr val="bg1"/>
                </a:solidFill>
                <a:latin typeface="Bahnschrift" pitchFamily="34" charset="0"/>
                <a:ea typeface="+mj-ea"/>
                <a:cs typeface="Times New Roman" pitchFamily="18" charset="0"/>
              </a:rPr>
              <a:t>:</a:t>
            </a:r>
          </a:p>
          <a:p>
            <a:pPr marL="463550" indent="-231775" algn="just" eaLnBrk="1" fontAlgn="auto" hangingPunct="1">
              <a:lnSpc>
                <a:spcPct val="130000"/>
              </a:lnSpc>
              <a:spcBef>
                <a:spcPts val="0"/>
              </a:spcBef>
              <a:spcAft>
                <a:spcPts val="0"/>
              </a:spcAft>
              <a:buFont typeface="Arial" pitchFamily="34" charset="0"/>
              <a:buChar char="•"/>
              <a:defRPr/>
            </a:pPr>
            <a:r>
              <a:rPr lang="en-US" altLang="zh-CN" dirty="0">
                <a:solidFill>
                  <a:schemeClr val="bg1"/>
                </a:solidFill>
                <a:latin typeface="Bahnschrift" pitchFamily="34" charset="0"/>
                <a:ea typeface="+mj-ea"/>
                <a:cs typeface="Times New Roman" pitchFamily="18" charset="0"/>
              </a:rPr>
              <a:t>We can introduce a faster circuit to improve the hardware</a:t>
            </a:r>
            <a:r>
              <a:rPr lang="en-US" altLang="zh-CN" dirty="0" smtClean="0">
                <a:solidFill>
                  <a:schemeClr val="bg1"/>
                </a:solidFill>
                <a:latin typeface="Bahnschrift" pitchFamily="34" charset="0"/>
                <a:ea typeface="+mj-ea"/>
                <a:cs typeface="Times New Roman" pitchFamily="18" charset="0"/>
              </a:rPr>
              <a:t>.</a:t>
            </a:r>
          </a:p>
          <a:p>
            <a:pPr marL="463550" indent="-231775" algn="just" eaLnBrk="1" fontAlgn="auto" hangingPunct="1">
              <a:lnSpc>
                <a:spcPct val="130000"/>
              </a:lnSpc>
              <a:spcBef>
                <a:spcPts val="0"/>
              </a:spcBef>
              <a:spcAft>
                <a:spcPts val="0"/>
              </a:spcAft>
              <a:buFont typeface="Arial" pitchFamily="34" charset="0"/>
              <a:buChar char="•"/>
              <a:defRPr/>
            </a:pPr>
            <a:r>
              <a:rPr lang="en-US" altLang="zh-CN" dirty="0">
                <a:solidFill>
                  <a:schemeClr val="bg1"/>
                </a:solidFill>
                <a:latin typeface="Bahnschrift" pitchFamily="34" charset="0"/>
                <a:ea typeface="+mj-ea"/>
                <a:cs typeface="Times New Roman" pitchFamily="18" charset="0"/>
              </a:rPr>
              <a:t>We can perform more than one operation at once with the help of arranging the hardware</a:t>
            </a:r>
            <a:r>
              <a:rPr lang="en-US" altLang="zh-CN" dirty="0" smtClean="0">
                <a:solidFill>
                  <a:schemeClr val="bg1"/>
                </a:solidFill>
                <a:latin typeface="Bahnschrift" pitchFamily="34" charset="0"/>
                <a:ea typeface="+mj-ea"/>
                <a:cs typeface="Times New Roman" pitchFamily="18" charset="0"/>
              </a:rPr>
              <a:t>.</a:t>
            </a:r>
          </a:p>
          <a:p>
            <a:pPr algn="just" eaLnBrk="1" fontAlgn="auto" hangingPunct="1">
              <a:lnSpc>
                <a:spcPct val="130000"/>
              </a:lnSpc>
              <a:spcBef>
                <a:spcPts val="0"/>
              </a:spcBef>
              <a:spcAft>
                <a:spcPts val="0"/>
              </a:spcAft>
              <a:defRPr/>
            </a:pPr>
            <a:r>
              <a:rPr lang="en-US" altLang="zh-CN" dirty="0">
                <a:solidFill>
                  <a:schemeClr val="bg1"/>
                </a:solidFill>
                <a:latin typeface="Bahnschrift" pitchFamily="34" charset="0"/>
                <a:ea typeface="+mj-ea"/>
                <a:cs typeface="Times New Roman" pitchFamily="18" charset="0"/>
              </a:rPr>
              <a:t>Since there is a high cost of the faster circuit, and the speed of hardware is also limited. Because of these drawbacks, the 2nd option is good for us</a:t>
            </a:r>
            <a:r>
              <a:rPr lang="en-US" altLang="zh-CN" dirty="0" smtClean="0">
                <a:solidFill>
                  <a:schemeClr val="bg1"/>
                </a:solidFill>
                <a:latin typeface="Bahnschrift" pitchFamily="34" charset="0"/>
                <a:ea typeface="+mj-ea"/>
                <a:cs typeface="Times New Roman" pitchFamily="18" charset="0"/>
              </a:rPr>
              <a:t>.</a:t>
            </a:r>
          </a:p>
          <a:p>
            <a:pPr algn="just" eaLnBrk="1" fontAlgn="auto" hangingPunct="1">
              <a:lnSpc>
                <a:spcPct val="130000"/>
              </a:lnSpc>
              <a:spcBef>
                <a:spcPts val="0"/>
              </a:spcBef>
              <a:spcAft>
                <a:spcPts val="0"/>
              </a:spcAft>
              <a:defRPr/>
            </a:pPr>
            <a:endParaRPr lang="zh-CN" altLang="en-US" dirty="0">
              <a:solidFill>
                <a:schemeClr val="bg1"/>
              </a:solidFill>
              <a:latin typeface="Bahnschrift" pitchFamily="34" charset="0"/>
              <a:ea typeface="+mj-ea"/>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4" y="547390"/>
            <a:ext cx="7792872" cy="646331"/>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3600" dirty="0">
                <a:solidFill>
                  <a:schemeClr val="bg1"/>
                </a:solidFill>
                <a:latin typeface="时尚中黑简体" panose="01010104010101010101" pitchFamily="2" charset="-122"/>
                <a:ea typeface="时尚中黑简体" panose="01010104010101010101" pitchFamily="2" charset="-122"/>
              </a:rPr>
              <a:t>Introduction to Pipelining </a:t>
            </a:r>
            <a:endParaRPr lang="zh-CN" altLang="en-US" sz="3600" dirty="0">
              <a:solidFill>
                <a:srgbClr val="69EAF4"/>
              </a:solidFill>
              <a:latin typeface="时尚中黑简体" panose="01010104010101010101" pitchFamily="2" charset="-122"/>
              <a:ea typeface="时尚中黑简体" panose="01010104010101010101" pitchFamily="2" charset="-122"/>
            </a:endParaRP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1628774" y="1550777"/>
            <a:ext cx="9316729" cy="2400657"/>
          </a:xfrm>
          <a:prstGeom prst="rect">
            <a:avLst/>
          </a:prstGeom>
        </p:spPr>
        <p:txBody>
          <a:bodyPr wrap="square">
            <a:spAutoFit/>
            <a:scene3d>
              <a:camera prst="orthographicFront"/>
              <a:lightRig rig="threePt" dir="t"/>
            </a:scene3d>
            <a:sp3d contourW="12700"/>
          </a:bodyPr>
          <a:lstStyle/>
          <a:p>
            <a:pPr algn="just" eaLnBrk="1" fontAlgn="auto" hangingPunct="1">
              <a:lnSpc>
                <a:spcPct val="150000"/>
              </a:lnSpc>
              <a:spcBef>
                <a:spcPts val="0"/>
              </a:spcBef>
              <a:spcAft>
                <a:spcPts val="0"/>
              </a:spcAft>
              <a:defRPr/>
            </a:pPr>
            <a:r>
              <a:rPr lang="en-US" altLang="zh-CN" sz="2000" b="1" dirty="0" smtClean="0">
                <a:solidFill>
                  <a:schemeClr val="bg1"/>
                </a:solidFill>
                <a:latin typeface="Bahnschrift" pitchFamily="34" charset="0"/>
                <a:ea typeface="+mj-ea"/>
                <a:cs typeface="Times New Roman" pitchFamily="18" charset="0"/>
              </a:rPr>
              <a:t>Pipelining:</a:t>
            </a:r>
            <a:endParaRPr lang="en-US" altLang="zh-CN" sz="2000" b="1" dirty="0">
              <a:solidFill>
                <a:schemeClr val="bg1"/>
              </a:solidFill>
              <a:latin typeface="Bahnschrift" pitchFamily="34" charset="0"/>
              <a:ea typeface="+mj-ea"/>
              <a:cs typeface="Times New Roman" pitchFamily="18" charset="0"/>
            </a:endParaRPr>
          </a:p>
          <a:p>
            <a:pPr marL="573088" indent="-285750" algn="just"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Pipelining can be described as a technique in which multiple instructions are overlapped at the time of execution. There are five stages in the pipeline, and all these stages are connected with each other so that they can form a pipe-like structure</a:t>
            </a:r>
            <a:r>
              <a:rPr lang="en-US" altLang="zh-CN" sz="2000" dirty="0" smtClean="0">
                <a:solidFill>
                  <a:schemeClr val="bg1"/>
                </a:solidFill>
                <a:latin typeface="Bahnschrift" pitchFamily="34" charset="0"/>
                <a:ea typeface="+mj-ea"/>
                <a:cs typeface="Times New Roman" pitchFamily="18" charset="0"/>
              </a:rPr>
              <a:t>.</a:t>
            </a:r>
          </a:p>
        </p:txBody>
      </p:sp>
    </p:spTree>
    <p:extLst>
      <p:ext uri="{BB962C8B-B14F-4D97-AF65-F5344CB8AC3E}">
        <p14:creationId xmlns:p14="http://schemas.microsoft.com/office/powerpoint/2010/main" val="5521504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3" y="547390"/>
            <a:ext cx="8609463"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a:solidFill>
                  <a:schemeClr val="bg1"/>
                </a:solidFill>
                <a:latin typeface="时尚中黑简体" panose="01010104010101010101" pitchFamily="2" charset="-122"/>
                <a:ea typeface="时尚中黑简体" panose="01010104010101010101" pitchFamily="2" charset="-122"/>
              </a:rPr>
              <a:t>Design of a basic Pipeline:</a:t>
            </a: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1628773" y="1229315"/>
            <a:ext cx="9316729" cy="4247317"/>
          </a:xfrm>
          <a:prstGeom prst="rect">
            <a:avLst/>
          </a:prstGeom>
        </p:spPr>
        <p:txBody>
          <a:bodyPr wrap="square">
            <a:spAutoFit/>
            <a:scene3d>
              <a:camera prst="orthographicFront"/>
              <a:lightRig rig="threePt" dir="t"/>
            </a:scene3d>
            <a:sp3d contourW="12700"/>
          </a:bodyPr>
          <a:lstStyle/>
          <a:p>
            <a:pPr marL="573088" indent="-285750" algn="just"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A pipeline basically contains two ends: the first one is an input end, and the second one is an output end. In a pipelined processor, there are a lot of stages/segments between these ends. Here, a specific operation is performed by each stage, and one stage is connected with the input of next stage</a:t>
            </a:r>
            <a:r>
              <a:rPr lang="en-US" altLang="zh-CN" sz="2000" dirty="0" smtClean="0">
                <a:solidFill>
                  <a:schemeClr val="bg1"/>
                </a:solidFill>
                <a:latin typeface="Bahnschrift" pitchFamily="34" charset="0"/>
                <a:ea typeface="+mj-ea"/>
                <a:cs typeface="Times New Roman" pitchFamily="18" charset="0"/>
              </a:rPr>
              <a:t>.</a:t>
            </a:r>
          </a:p>
          <a:p>
            <a:pPr marL="573088" indent="-285750" algn="just"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The intermediate output between two stages can be held with the help of an interface register, which is also known as the buffer or latch.</a:t>
            </a:r>
          </a:p>
          <a:p>
            <a:pPr marL="573088" indent="-285750" algn="just" eaLnBrk="1" fontAlgn="auto" hangingPunct="1">
              <a:lnSpc>
                <a:spcPct val="150000"/>
              </a:lnSpc>
              <a:spcBef>
                <a:spcPts val="0"/>
              </a:spcBef>
              <a:spcAft>
                <a:spcPts val="0"/>
              </a:spcAft>
              <a:buFont typeface="Arial" pitchFamily="34" charset="0"/>
              <a:buChar char="•"/>
              <a:defRPr/>
            </a:pPr>
            <a:r>
              <a:rPr lang="en-US" altLang="zh-CN" sz="2000" dirty="0">
                <a:solidFill>
                  <a:schemeClr val="bg1"/>
                </a:solidFill>
                <a:latin typeface="Bahnschrift" pitchFamily="34" charset="0"/>
                <a:ea typeface="+mj-ea"/>
                <a:cs typeface="Times New Roman" pitchFamily="18" charset="0"/>
              </a:rPr>
              <a:t>A common clock is used to connect the interface register with all the stages in a pipeline.</a:t>
            </a:r>
          </a:p>
        </p:txBody>
      </p:sp>
    </p:spTree>
    <p:extLst>
      <p:ext uri="{BB962C8B-B14F-4D97-AF65-F5344CB8AC3E}">
        <p14:creationId xmlns:p14="http://schemas.microsoft.com/office/powerpoint/2010/main" val="381992499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4" y="547390"/>
            <a:ext cx="7792872" cy="646331"/>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3600" dirty="0">
                <a:solidFill>
                  <a:schemeClr val="bg1"/>
                </a:solidFill>
                <a:latin typeface="时尚中黑简体" panose="01010104010101010101" pitchFamily="2" charset="-122"/>
                <a:ea typeface="时尚中黑简体" panose="01010104010101010101" pitchFamily="2" charset="-122"/>
              </a:rPr>
              <a:t>Design of a basic Pipeline:</a:t>
            </a: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1628774" y="1434665"/>
            <a:ext cx="9316729" cy="1282531"/>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150000"/>
              </a:lnSpc>
              <a:spcBef>
                <a:spcPts val="0"/>
              </a:spcBef>
              <a:spcAft>
                <a:spcPts val="0"/>
              </a:spcAft>
              <a:defRPr/>
            </a:pPr>
            <a:r>
              <a:rPr lang="en-US" altLang="zh-CN" dirty="0">
                <a:solidFill>
                  <a:schemeClr val="bg1"/>
                </a:solidFill>
                <a:latin typeface="Bahnschrift" pitchFamily="34" charset="0"/>
                <a:ea typeface="+mj-ea"/>
                <a:cs typeface="Times New Roman" pitchFamily="18" charset="0"/>
              </a:rPr>
              <a:t>The data is contained with the help of a register, and operations on that data are performed with the help of this combinational circuit. The result of a combinational circuit will be applied to the input register of next segment.</a:t>
            </a:r>
            <a:endParaRPr lang="zh-CN" altLang="en-US" b="1" dirty="0">
              <a:solidFill>
                <a:schemeClr val="bg1"/>
              </a:solidFill>
              <a:latin typeface="Bahnschrift" pitchFamily="34" charset="0"/>
              <a:ea typeface="+mj-ea"/>
              <a:cs typeface="Times New Roman" pitchFamily="18" charset="0"/>
            </a:endParaRPr>
          </a:p>
        </p:txBody>
      </p:sp>
      <p:grpSp>
        <p:nvGrpSpPr>
          <p:cNvPr id="39" name="Group 38"/>
          <p:cNvGrpSpPr/>
          <p:nvPr/>
        </p:nvGrpSpPr>
        <p:grpSpPr>
          <a:xfrm>
            <a:off x="1831927" y="2965969"/>
            <a:ext cx="9474701" cy="1905574"/>
            <a:chOff x="1325539" y="3220872"/>
            <a:chExt cx="9540922" cy="2415653"/>
          </a:xfrm>
        </p:grpSpPr>
        <p:cxnSp>
          <p:nvCxnSpPr>
            <p:cNvPr id="27" name="Straight Connector 26"/>
            <p:cNvCxnSpPr/>
            <p:nvPr/>
          </p:nvCxnSpPr>
          <p:spPr>
            <a:xfrm>
              <a:off x="2756848" y="3220872"/>
              <a:ext cx="79839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1325539" y="3220872"/>
              <a:ext cx="9540922" cy="2415653"/>
              <a:chOff x="1325539" y="3220872"/>
              <a:chExt cx="9540922" cy="2415653"/>
            </a:xfrm>
          </p:grpSpPr>
          <p:grpSp>
            <p:nvGrpSpPr>
              <p:cNvPr id="25" name="Group 24"/>
              <p:cNvGrpSpPr/>
              <p:nvPr/>
            </p:nvGrpSpPr>
            <p:grpSpPr>
              <a:xfrm>
                <a:off x="1325539" y="4073853"/>
                <a:ext cx="9540922" cy="1562672"/>
                <a:chOff x="968991" y="3759955"/>
                <a:chExt cx="9540922" cy="1562672"/>
              </a:xfrm>
            </p:grpSpPr>
            <p:grpSp>
              <p:nvGrpSpPr>
                <p:cNvPr id="3" name="Group 2"/>
                <p:cNvGrpSpPr/>
                <p:nvPr/>
              </p:nvGrpSpPr>
              <p:grpSpPr>
                <a:xfrm>
                  <a:off x="2199564" y="3759955"/>
                  <a:ext cx="8310349" cy="1562672"/>
                  <a:chOff x="2199564" y="3759955"/>
                  <a:chExt cx="8310349" cy="1562672"/>
                </a:xfrm>
              </p:grpSpPr>
              <p:sp>
                <p:nvSpPr>
                  <p:cNvPr id="2" name="Rectangle 1"/>
                  <p:cNvSpPr/>
                  <p:nvPr/>
                </p:nvSpPr>
                <p:spPr>
                  <a:xfrm>
                    <a:off x="2199564" y="3780430"/>
                    <a:ext cx="1034955" cy="15421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S1</a:t>
                    </a:r>
                    <a:endParaRPr lang="en-US" dirty="0"/>
                  </a:p>
                </p:txBody>
              </p:sp>
              <p:sp>
                <p:nvSpPr>
                  <p:cNvPr id="5" name="Rectangle 4"/>
                  <p:cNvSpPr/>
                  <p:nvPr/>
                </p:nvSpPr>
                <p:spPr>
                  <a:xfrm>
                    <a:off x="3837862" y="3780429"/>
                    <a:ext cx="517477" cy="15421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R1</a:t>
                    </a:r>
                    <a:endParaRPr lang="en-US" dirty="0"/>
                  </a:p>
                </p:txBody>
              </p:sp>
              <p:sp>
                <p:nvSpPr>
                  <p:cNvPr id="6" name="Rectangle 5"/>
                  <p:cNvSpPr/>
                  <p:nvPr/>
                </p:nvSpPr>
                <p:spPr>
                  <a:xfrm>
                    <a:off x="5317579" y="3769056"/>
                    <a:ext cx="1034955" cy="15421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S2</a:t>
                    </a:r>
                    <a:endParaRPr lang="en-US" dirty="0"/>
                  </a:p>
                </p:txBody>
              </p:sp>
              <p:sp>
                <p:nvSpPr>
                  <p:cNvPr id="8" name="Rectangle 7"/>
                  <p:cNvSpPr/>
                  <p:nvPr/>
                </p:nvSpPr>
                <p:spPr>
                  <a:xfrm>
                    <a:off x="6955877" y="3769055"/>
                    <a:ext cx="517477" cy="15421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R2</a:t>
                    </a:r>
                    <a:endParaRPr lang="en-US" dirty="0"/>
                  </a:p>
                </p:txBody>
              </p:sp>
              <p:sp>
                <p:nvSpPr>
                  <p:cNvPr id="10" name="Rectangle 9"/>
                  <p:cNvSpPr/>
                  <p:nvPr/>
                </p:nvSpPr>
                <p:spPr>
                  <a:xfrm>
                    <a:off x="8354138" y="3759956"/>
                    <a:ext cx="1034955" cy="15421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S3</a:t>
                    </a:r>
                    <a:endParaRPr lang="en-US" dirty="0"/>
                  </a:p>
                </p:txBody>
              </p:sp>
              <p:sp>
                <p:nvSpPr>
                  <p:cNvPr id="11" name="Rectangle 10"/>
                  <p:cNvSpPr/>
                  <p:nvPr/>
                </p:nvSpPr>
                <p:spPr>
                  <a:xfrm>
                    <a:off x="9992436" y="3759955"/>
                    <a:ext cx="517477" cy="15421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R3</a:t>
                    </a:r>
                    <a:endParaRPr lang="en-US" dirty="0"/>
                  </a:p>
                </p:txBody>
              </p:sp>
            </p:grpSp>
            <p:cxnSp>
              <p:nvCxnSpPr>
                <p:cNvPr id="12" name="Straight Arrow Connector 11"/>
                <p:cNvCxnSpPr>
                  <a:endCxn id="2" idx="1"/>
                </p:cNvCxnSpPr>
                <p:nvPr/>
              </p:nvCxnSpPr>
              <p:spPr>
                <a:xfrm>
                  <a:off x="968991" y="4551529"/>
                  <a:ext cx="1230573"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 idx="3"/>
                </p:cNvCxnSpPr>
                <p:nvPr/>
              </p:nvCxnSpPr>
              <p:spPr>
                <a:xfrm>
                  <a:off x="3234519" y="4551529"/>
                  <a:ext cx="615286"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6" idx="1"/>
                </p:cNvCxnSpPr>
                <p:nvPr/>
              </p:nvCxnSpPr>
              <p:spPr>
                <a:xfrm>
                  <a:off x="4355339" y="4526505"/>
                  <a:ext cx="962240" cy="1365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352534" y="4562902"/>
                  <a:ext cx="615286"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0" idx="1"/>
                </p:cNvCxnSpPr>
                <p:nvPr/>
              </p:nvCxnSpPr>
              <p:spPr>
                <a:xfrm>
                  <a:off x="7473354" y="4501484"/>
                  <a:ext cx="880784" cy="29571"/>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389093" y="4562902"/>
                  <a:ext cx="615286"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a:endCxn id="5" idx="0"/>
              </p:cNvCxnSpPr>
              <p:nvPr/>
            </p:nvCxnSpPr>
            <p:spPr>
              <a:xfrm>
                <a:off x="4453148" y="3220872"/>
                <a:ext cx="1" cy="8734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571164" y="3220872"/>
                <a:ext cx="0" cy="85298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740788" y="3220872"/>
                <a:ext cx="0" cy="85525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75974" y="3288267"/>
                <a:ext cx="761747" cy="369332"/>
              </a:xfrm>
              <a:prstGeom prst="rect">
                <a:avLst/>
              </a:prstGeom>
              <a:noFill/>
            </p:spPr>
            <p:txBody>
              <a:bodyPr wrap="none" rtlCol="0">
                <a:spAutoFit/>
              </a:bodyPr>
              <a:lstStyle/>
              <a:p>
                <a:r>
                  <a:rPr lang="en-US" dirty="0" smtClean="0">
                    <a:solidFill>
                      <a:schemeClr val="bg1"/>
                    </a:solidFill>
                  </a:rPr>
                  <a:t>Clock</a:t>
                </a:r>
                <a:endParaRPr lang="en-US" dirty="0">
                  <a:solidFill>
                    <a:schemeClr val="bg1"/>
                  </a:solidFill>
                </a:endParaRPr>
              </a:p>
            </p:txBody>
          </p:sp>
        </p:grpSp>
      </p:grpSp>
      <p:sp>
        <p:nvSpPr>
          <p:cNvPr id="40" name="矩形 8">
            <a:extLst>
              <a:ext uri="{FF2B5EF4-FFF2-40B4-BE49-F238E27FC236}">
                <a16:creationId xmlns:a16="http://schemas.microsoft.com/office/drawing/2014/main" xmlns="" id="{90441D43-9405-4EA2-9639-40C0EDD5D6D5}"/>
              </a:ext>
            </a:extLst>
          </p:cNvPr>
          <p:cNvSpPr/>
          <p:nvPr/>
        </p:nvSpPr>
        <p:spPr bwMode="auto">
          <a:xfrm>
            <a:off x="1831928" y="5278890"/>
            <a:ext cx="9316729" cy="1282531"/>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150000"/>
              </a:lnSpc>
              <a:spcBef>
                <a:spcPts val="0"/>
              </a:spcBef>
              <a:spcAft>
                <a:spcPts val="0"/>
              </a:spcAft>
              <a:defRPr/>
            </a:pPr>
            <a:r>
              <a:rPr lang="en-US" altLang="zh-CN" dirty="0">
                <a:solidFill>
                  <a:schemeClr val="bg1"/>
                </a:solidFill>
                <a:latin typeface="Bahnschrift" pitchFamily="34" charset="0"/>
                <a:ea typeface="+mj-ea"/>
                <a:cs typeface="Times New Roman" pitchFamily="18" charset="0"/>
              </a:rPr>
              <a:t>In the process of pipelining, the hardware elements of CPU will be arranged in a way that the overall performance can be increased. In the process of a pipeline, more than one instruction can be executed simultaneously.</a:t>
            </a:r>
            <a:endParaRPr lang="zh-CN" altLang="en-US" b="1" dirty="0">
              <a:solidFill>
                <a:schemeClr val="bg1"/>
              </a:solidFill>
              <a:latin typeface="Bahnschrift" pitchFamily="34" charset="0"/>
              <a:ea typeface="+mj-ea"/>
              <a:cs typeface="Times New Roman" pitchFamily="18" charset="0"/>
            </a:endParaRPr>
          </a:p>
        </p:txBody>
      </p:sp>
    </p:spTree>
    <p:extLst>
      <p:ext uri="{BB962C8B-B14F-4D97-AF65-F5344CB8AC3E}">
        <p14:creationId xmlns:p14="http://schemas.microsoft.com/office/powerpoint/2010/main" val="404221333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4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3" y="547390"/>
            <a:ext cx="8609463"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smtClean="0">
                <a:solidFill>
                  <a:schemeClr val="bg1"/>
                </a:solidFill>
                <a:latin typeface="时尚中黑简体" panose="01010104010101010101" pitchFamily="2" charset="-122"/>
                <a:ea typeface="时尚中黑简体" panose="01010104010101010101" pitchFamily="2" charset="-122"/>
              </a:rPr>
              <a:t>Difference between Pipeline and Non Pipeline </a:t>
            </a:r>
            <a:endParaRPr lang="zh-CN" altLang="en-US" sz="2800" dirty="0">
              <a:solidFill>
                <a:srgbClr val="69EAF4"/>
              </a:solidFill>
              <a:latin typeface="时尚中黑简体" panose="01010104010101010101" pitchFamily="2" charset="-122"/>
              <a:ea typeface="时尚中黑简体" panose="01010104010101010101" pitchFamily="2" charset="-122"/>
            </a:endParaRP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1628773" y="1666043"/>
            <a:ext cx="9316729" cy="3261406"/>
          </a:xfrm>
          <a:prstGeom prst="rect">
            <a:avLst/>
          </a:prstGeom>
        </p:spPr>
        <p:txBody>
          <a:bodyPr wrap="square">
            <a:spAutoFit/>
            <a:scene3d>
              <a:camera prst="orthographicFront"/>
              <a:lightRig rig="threePt" dir="t"/>
            </a:scene3d>
            <a:sp3d contourW="12700"/>
          </a:bodyPr>
          <a:lstStyle/>
          <a:p>
            <a:pPr marL="573088" indent="-285750" algn="just" eaLnBrk="1" fontAlgn="auto" hangingPunct="1">
              <a:lnSpc>
                <a:spcPct val="150000"/>
              </a:lnSpc>
              <a:spcBef>
                <a:spcPts val="0"/>
              </a:spcBef>
              <a:spcAft>
                <a:spcPts val="0"/>
              </a:spcAft>
              <a:buFont typeface="Arial" pitchFamily="34" charset="0"/>
              <a:buChar char="•"/>
              <a:defRPr/>
            </a:pPr>
            <a:r>
              <a:rPr lang="en-US" altLang="zh-CN" sz="2000" dirty="0" smtClean="0">
                <a:solidFill>
                  <a:schemeClr val="bg1"/>
                </a:solidFill>
                <a:latin typeface="Bahnschrift" pitchFamily="34" charset="0"/>
                <a:ea typeface="+mj-ea"/>
                <a:cs typeface="Times New Roman" pitchFamily="18" charset="0"/>
              </a:rPr>
              <a:t>Here</a:t>
            </a:r>
            <a:r>
              <a:rPr lang="en-US" altLang="zh-CN" sz="2000" dirty="0">
                <a:solidFill>
                  <a:schemeClr val="bg1"/>
                </a:solidFill>
                <a:latin typeface="Bahnschrift" pitchFamily="34" charset="0"/>
                <a:ea typeface="+mj-ea"/>
                <a:cs typeface="Times New Roman" pitchFamily="18" charset="0"/>
              </a:rPr>
              <a:t>, we will learn the concept of pipeline operation with the help of a real-life example. In this example, we will assume a water bottle packaging plant. The bottle has to go through three stages. The first stage is Inserting the bottle (I). The second stage is Filling water in the bottle (F). The third stage is Sealing the bottle (S). Now we will call these stages as stage 1, stage 2, and stage 3 to easily understand this example. We will assume that the operation of each stage is completed in 1 minute</a:t>
            </a:r>
            <a:r>
              <a:rPr lang="en-US" altLang="zh-CN" sz="2000" dirty="0" smtClean="0">
                <a:solidFill>
                  <a:schemeClr val="bg1"/>
                </a:solidFill>
                <a:latin typeface="Bahnschrift" pitchFamily="34" charset="0"/>
                <a:ea typeface="+mj-ea"/>
                <a:cs typeface="Times New Roman" pitchFamily="18" charset="0"/>
              </a:rPr>
              <a:t>.</a:t>
            </a:r>
          </a:p>
        </p:txBody>
      </p:sp>
    </p:spTree>
    <p:extLst>
      <p:ext uri="{BB962C8B-B14F-4D97-AF65-F5344CB8AC3E}">
        <p14:creationId xmlns:p14="http://schemas.microsoft.com/office/powerpoint/2010/main" val="35531358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3" y="547390"/>
            <a:ext cx="8609463"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smtClean="0">
                <a:solidFill>
                  <a:schemeClr val="bg1"/>
                </a:solidFill>
                <a:latin typeface="时尚中黑简体" panose="01010104010101010101" pitchFamily="2" charset="-122"/>
                <a:ea typeface="时尚中黑简体" panose="01010104010101010101" pitchFamily="2" charset="-122"/>
              </a:rPr>
              <a:t>Average Time in Non Pipeline </a:t>
            </a:r>
            <a:endParaRPr lang="zh-CN" altLang="en-US" sz="2800" dirty="0">
              <a:solidFill>
                <a:srgbClr val="69EAF4"/>
              </a:solidFill>
              <a:latin typeface="时尚中黑简体" panose="01010104010101010101" pitchFamily="2" charset="-122"/>
              <a:ea typeface="时尚中黑简体" panose="01010104010101010101" pitchFamily="2" charset="-122"/>
            </a:endParaRP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1628773" y="1229315"/>
            <a:ext cx="9316729" cy="5355312"/>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150000"/>
              </a:lnSpc>
              <a:spcBef>
                <a:spcPts val="0"/>
              </a:spcBef>
              <a:spcAft>
                <a:spcPts val="0"/>
              </a:spcAft>
              <a:defRPr/>
            </a:pPr>
            <a:r>
              <a:rPr lang="en-US" altLang="zh-CN" sz="2000" dirty="0">
                <a:solidFill>
                  <a:schemeClr val="bg1"/>
                </a:solidFill>
                <a:latin typeface="Bahnschrift" pitchFamily="34" charset="0"/>
                <a:ea typeface="+mj-ea"/>
                <a:cs typeface="Times New Roman" pitchFamily="18" charset="0"/>
              </a:rPr>
              <a:t>Suppose we have a non-pipeline operation. Here in the first stage, the bottle is first inserted into the plant. After 1 minute of insertion, the bottle will go to stage 2, where water is filled into it. At this time, nothing happens in stage 1. Same as when the bottle goes to stage 3, in this case, stage 2 and stage 3 are idle. Hence, to manufacture 1 bottle in non-pipeline </a:t>
            </a:r>
            <a:r>
              <a:rPr lang="en-US" altLang="zh-CN" sz="2000" dirty="0" smtClean="0">
                <a:solidFill>
                  <a:schemeClr val="bg1"/>
                </a:solidFill>
                <a:latin typeface="Bahnschrift" pitchFamily="34" charset="0"/>
                <a:ea typeface="+mj-ea"/>
                <a:cs typeface="Times New Roman" pitchFamily="18" charset="0"/>
              </a:rPr>
              <a:t>operation, </a:t>
            </a:r>
            <a:r>
              <a:rPr lang="en-US" altLang="zh-CN" sz="2000" dirty="0">
                <a:solidFill>
                  <a:schemeClr val="bg1"/>
                </a:solidFill>
                <a:latin typeface="Bahnschrift" pitchFamily="34" charset="0"/>
                <a:ea typeface="+mj-ea"/>
                <a:cs typeface="Times New Roman" pitchFamily="18" charset="0"/>
              </a:rPr>
              <a:t>the average time is</a:t>
            </a:r>
            <a:r>
              <a:rPr lang="en-US" altLang="zh-CN" sz="2000" dirty="0" smtClean="0">
                <a:solidFill>
                  <a:schemeClr val="bg1"/>
                </a:solidFill>
                <a:latin typeface="Bahnschrift" pitchFamily="34" charset="0"/>
                <a:ea typeface="+mj-ea"/>
                <a:cs typeface="Times New Roman" pitchFamily="18" charset="0"/>
              </a:rPr>
              <a:t>: </a:t>
            </a:r>
          </a:p>
          <a:p>
            <a:pPr algn="ctr">
              <a:lnSpc>
                <a:spcPct val="150000"/>
              </a:lnSpc>
            </a:pPr>
            <a:r>
              <a:rPr lang="en-US" sz="2000" dirty="0">
                <a:solidFill>
                  <a:schemeClr val="bg1"/>
                </a:solidFill>
              </a:rPr>
              <a:t>Without Pipelining: 9/3 minutes = 3m  </a:t>
            </a:r>
          </a:p>
          <a:p>
            <a:pPr algn="ctr">
              <a:lnSpc>
                <a:spcPct val="150000"/>
              </a:lnSpc>
            </a:pPr>
            <a:r>
              <a:rPr lang="en-US" sz="2000" dirty="0">
                <a:solidFill>
                  <a:schemeClr val="bg1"/>
                </a:solidFill>
              </a:rPr>
              <a:t>I  F  S  |   |    |   |   |   |  </a:t>
            </a:r>
          </a:p>
          <a:p>
            <a:pPr algn="ctr">
              <a:lnSpc>
                <a:spcPct val="150000"/>
              </a:lnSpc>
            </a:pPr>
            <a:r>
              <a:rPr lang="en-US" sz="2000" dirty="0" smtClean="0">
                <a:solidFill>
                  <a:schemeClr val="bg1"/>
                </a:solidFill>
              </a:rPr>
              <a:t>|   |   |   I   F  S  |   |   |  </a:t>
            </a:r>
          </a:p>
          <a:p>
            <a:pPr algn="ctr">
              <a:lnSpc>
                <a:spcPct val="150000"/>
              </a:lnSpc>
            </a:pPr>
            <a:r>
              <a:rPr lang="en-US" sz="2000" dirty="0" smtClean="0">
                <a:solidFill>
                  <a:schemeClr val="bg1"/>
                </a:solidFill>
              </a:rPr>
              <a:t>                   |</a:t>
            </a:r>
            <a:r>
              <a:rPr lang="en-US" sz="2000" dirty="0">
                <a:solidFill>
                  <a:schemeClr val="bg1"/>
                </a:solidFill>
              </a:rPr>
              <a:t>   |   |   |    |   |   I   F S (9 minutes)</a:t>
            </a:r>
          </a:p>
          <a:p>
            <a:pPr marL="287338" eaLnBrk="1" fontAlgn="auto" hangingPunct="1">
              <a:lnSpc>
                <a:spcPct val="150000"/>
              </a:lnSpc>
              <a:spcBef>
                <a:spcPts val="0"/>
              </a:spcBef>
              <a:spcAft>
                <a:spcPts val="0"/>
              </a:spcAft>
              <a:defRPr/>
            </a:pPr>
            <a:endParaRPr lang="en-US" altLang="zh-CN" sz="2000" b="1" dirty="0" smtClean="0">
              <a:solidFill>
                <a:schemeClr val="bg1"/>
              </a:solidFill>
              <a:latin typeface="Bahnschrift" pitchFamily="34" charset="0"/>
              <a:ea typeface="+mj-ea"/>
              <a:cs typeface="Times New Roman" pitchFamily="18" charset="0"/>
            </a:endParaRPr>
          </a:p>
        </p:txBody>
      </p:sp>
    </p:spTree>
    <p:extLst>
      <p:ext uri="{BB962C8B-B14F-4D97-AF65-F5344CB8AC3E}">
        <p14:creationId xmlns:p14="http://schemas.microsoft.com/office/powerpoint/2010/main" val="58596006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4D1DF984-10C8-4FEA-94FE-09F2EBA2A877}"/>
              </a:ext>
            </a:extLst>
          </p:cNvPr>
          <p:cNvSpPr txBox="1"/>
          <p:nvPr/>
        </p:nvSpPr>
        <p:spPr>
          <a:xfrm>
            <a:off x="2199563" y="547390"/>
            <a:ext cx="8609463"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a:solidFill>
                  <a:schemeClr val="bg1"/>
                </a:solidFill>
                <a:latin typeface="时尚中黑简体" panose="01010104010101010101" pitchFamily="2" charset="-122"/>
                <a:ea typeface="时尚中黑简体" panose="01010104010101010101" pitchFamily="2" charset="-122"/>
              </a:rPr>
              <a:t>Average Time in </a:t>
            </a:r>
            <a:r>
              <a:rPr lang="en-US" altLang="zh-CN" sz="2800" dirty="0" smtClean="0">
                <a:solidFill>
                  <a:schemeClr val="bg1"/>
                </a:solidFill>
                <a:latin typeface="时尚中黑简体" panose="01010104010101010101" pitchFamily="2" charset="-122"/>
                <a:ea typeface="时尚中黑简体" panose="01010104010101010101" pitchFamily="2" charset="-122"/>
              </a:rPr>
              <a:t>Pipeline </a:t>
            </a:r>
            <a:endParaRPr lang="zh-CN" altLang="en-US" sz="2800" dirty="0">
              <a:solidFill>
                <a:srgbClr val="69EAF4"/>
              </a:solidFill>
              <a:latin typeface="时尚中黑简体" panose="01010104010101010101" pitchFamily="2" charset="-122"/>
              <a:ea typeface="时尚中黑简体" panose="01010104010101010101" pitchFamily="2" charset="-122"/>
            </a:endParaRPr>
          </a:p>
        </p:txBody>
      </p:sp>
      <p:sp>
        <p:nvSpPr>
          <p:cNvPr id="9" name="矩形 8">
            <a:extLst>
              <a:ext uri="{FF2B5EF4-FFF2-40B4-BE49-F238E27FC236}">
                <a16:creationId xmlns:a16="http://schemas.microsoft.com/office/drawing/2014/main" xmlns="" id="{90441D43-9405-4EA2-9639-40C0EDD5D6D5}"/>
              </a:ext>
            </a:extLst>
          </p:cNvPr>
          <p:cNvSpPr/>
          <p:nvPr/>
        </p:nvSpPr>
        <p:spPr bwMode="auto">
          <a:xfrm>
            <a:off x="1628773" y="1229315"/>
            <a:ext cx="9316729" cy="4247317"/>
          </a:xfrm>
          <a:prstGeom prst="rect">
            <a:avLst/>
          </a:prstGeom>
        </p:spPr>
        <p:txBody>
          <a:bodyPr wrap="square">
            <a:spAutoFit/>
            <a:scene3d>
              <a:camera prst="orthographicFront"/>
              <a:lightRig rig="threePt" dir="t"/>
            </a:scene3d>
            <a:sp3d contourW="12700"/>
          </a:bodyPr>
          <a:lstStyle/>
          <a:p>
            <a:pPr marL="287338" algn="just" eaLnBrk="1" fontAlgn="auto" hangingPunct="1">
              <a:lnSpc>
                <a:spcPct val="150000"/>
              </a:lnSpc>
              <a:spcBef>
                <a:spcPts val="0"/>
              </a:spcBef>
              <a:spcAft>
                <a:spcPts val="0"/>
              </a:spcAft>
              <a:defRPr/>
            </a:pPr>
            <a:r>
              <a:rPr lang="en-US" altLang="zh-CN" sz="2000" dirty="0">
                <a:solidFill>
                  <a:schemeClr val="bg1"/>
                </a:solidFill>
                <a:latin typeface="Bahnschrift" pitchFamily="34" charset="0"/>
                <a:ea typeface="+mj-ea"/>
                <a:cs typeface="Times New Roman" pitchFamily="18" charset="0"/>
              </a:rPr>
              <a:t>Now suppose we have a pipeline operation. Here when a bottle is in stage 2, at the same time, we can load another bottle into stage 1. Same as, when the bottle is in stage 3, at that time, stage 1 and stage 2 each can have one bottle. So at the end of stage 3, we will get a new bottle after each minute. Hence, to manufacture 1 bottle in a pipeline operation, the average time is</a:t>
            </a:r>
            <a:r>
              <a:rPr lang="en-US" altLang="zh-CN" sz="2000" dirty="0" smtClean="0">
                <a:solidFill>
                  <a:schemeClr val="bg1"/>
                </a:solidFill>
                <a:latin typeface="Bahnschrift" pitchFamily="34" charset="0"/>
                <a:ea typeface="+mj-ea"/>
                <a:cs typeface="Times New Roman" pitchFamily="18" charset="0"/>
              </a:rPr>
              <a:t>:</a:t>
            </a:r>
          </a:p>
          <a:p>
            <a:pPr marL="287338" algn="ctr" eaLnBrk="1" fontAlgn="auto" hangingPunct="1">
              <a:lnSpc>
                <a:spcPct val="150000"/>
              </a:lnSpc>
              <a:spcBef>
                <a:spcPts val="0"/>
              </a:spcBef>
              <a:spcAft>
                <a:spcPts val="0"/>
              </a:spcAft>
              <a:defRPr/>
            </a:pPr>
            <a:r>
              <a:rPr lang="en-US" sz="2000" dirty="0">
                <a:solidFill>
                  <a:schemeClr val="bg1"/>
                </a:solidFill>
              </a:rPr>
              <a:t>With Pipelining = 5/3 minutes = 1.67m  </a:t>
            </a:r>
          </a:p>
          <a:p>
            <a:pPr marL="287338" algn="ctr" eaLnBrk="1" fontAlgn="auto" hangingPunct="1">
              <a:lnSpc>
                <a:spcPct val="150000"/>
              </a:lnSpc>
              <a:spcBef>
                <a:spcPts val="0"/>
              </a:spcBef>
              <a:spcAft>
                <a:spcPts val="0"/>
              </a:spcAft>
              <a:defRPr/>
            </a:pPr>
            <a:r>
              <a:rPr lang="en-US" sz="2000" dirty="0">
                <a:solidFill>
                  <a:schemeClr val="bg1"/>
                </a:solidFill>
              </a:rPr>
              <a:t>I  F  S  |   |  </a:t>
            </a:r>
          </a:p>
          <a:p>
            <a:pPr marL="287338" algn="ctr" eaLnBrk="1" fontAlgn="auto" hangingPunct="1">
              <a:lnSpc>
                <a:spcPct val="150000"/>
              </a:lnSpc>
              <a:spcBef>
                <a:spcPts val="0"/>
              </a:spcBef>
              <a:spcAft>
                <a:spcPts val="0"/>
              </a:spcAft>
              <a:defRPr/>
            </a:pPr>
            <a:r>
              <a:rPr lang="en-US" sz="2000" dirty="0">
                <a:solidFill>
                  <a:schemeClr val="bg1"/>
                </a:solidFill>
              </a:rPr>
              <a:t>|  I   F  S  |  </a:t>
            </a:r>
          </a:p>
          <a:p>
            <a:pPr marL="287338" algn="ctr" eaLnBrk="1" fontAlgn="auto" hangingPunct="1">
              <a:lnSpc>
                <a:spcPct val="150000"/>
              </a:lnSpc>
              <a:spcBef>
                <a:spcPts val="0"/>
              </a:spcBef>
              <a:spcAft>
                <a:spcPts val="0"/>
              </a:spcAft>
              <a:defRPr/>
            </a:pPr>
            <a:r>
              <a:rPr lang="en-US" sz="2000" dirty="0" smtClean="0">
                <a:solidFill>
                  <a:schemeClr val="bg1"/>
                </a:solidFill>
              </a:rPr>
              <a:t>                     |   </a:t>
            </a:r>
            <a:r>
              <a:rPr lang="en-US" sz="2000" dirty="0">
                <a:solidFill>
                  <a:schemeClr val="bg1"/>
                </a:solidFill>
              </a:rPr>
              <a:t>|  I   F  S (5 minutes) </a:t>
            </a:r>
            <a:endParaRPr lang="en-US" altLang="zh-CN" sz="2000" b="1" dirty="0" smtClean="0">
              <a:solidFill>
                <a:schemeClr val="bg1"/>
              </a:solidFill>
              <a:latin typeface="Bahnschrift" pitchFamily="34" charset="0"/>
              <a:ea typeface="+mj-ea"/>
              <a:cs typeface="Times New Roman" pitchFamily="18" charset="0"/>
            </a:endParaRPr>
          </a:p>
        </p:txBody>
      </p:sp>
    </p:spTree>
    <p:extLst>
      <p:ext uri="{BB962C8B-B14F-4D97-AF65-F5344CB8AC3E}">
        <p14:creationId xmlns:p14="http://schemas.microsoft.com/office/powerpoint/2010/main" val="278761136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SCORM_RATE_SLIDES" val="0"/>
  <p:tag name="ISPRING_SCORM_RATE_QUIZZES" val="0"/>
  <p:tag name="ISPRING_SCORM_PASSING_SCORE" val="0.000000"/>
  <p:tag name="ISPRING_ULTRA_SCORM_COURSE_ID" val="B5E320B8-40CD-4B70-8C42-B00EB11D53AF"/>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C:\Users\Administrator\Desktop\包图网计划\6月作品\18"/>
  <p:tag name="ISPRING_FIRST_PUBLISH" val="1"/>
</p:tagLst>
</file>

<file path=ppt/theme/theme1.xml><?xml version="1.0" encoding="utf-8"?>
<a:theme xmlns:a="http://schemas.openxmlformats.org/drawingml/2006/main" name="https://www.freeppt7.com">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938</TotalTime>
  <Words>2271</Words>
  <Application>Microsoft Office PowerPoint</Application>
  <PresentationFormat>Custom</PresentationFormat>
  <Paragraphs>235</Paragraphs>
  <Slides>24</Slides>
  <Notes>24</Notes>
  <HiddenSlides>0</HiddenSlides>
  <MMClips>1</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https://www.freeppt7.com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https://www.freeppt7.com</dc:creator>
  <cp:keywords>https:/www.freeppt7.com</cp:keywords>
  <cp:lastModifiedBy>Haier</cp:lastModifiedBy>
  <cp:revision>130</cp:revision>
  <dcterms:created xsi:type="dcterms:W3CDTF">2017-08-18T03:02:00Z</dcterms:created>
  <dcterms:modified xsi:type="dcterms:W3CDTF">2023-09-07T18:05:23Z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